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303" r:id="rId5"/>
    <p:sldId id="258" r:id="rId6"/>
    <p:sldId id="259" r:id="rId7"/>
    <p:sldId id="262" r:id="rId8"/>
    <p:sldId id="263" r:id="rId9"/>
    <p:sldId id="264" r:id="rId10"/>
    <p:sldId id="265" r:id="rId11"/>
    <p:sldId id="272" r:id="rId12"/>
    <p:sldId id="270" r:id="rId13"/>
    <p:sldId id="304" r:id="rId14"/>
    <p:sldId id="306" r:id="rId15"/>
    <p:sldId id="307" r:id="rId16"/>
    <p:sldId id="308" r:id="rId17"/>
    <p:sldId id="315" r:id="rId18"/>
    <p:sldId id="312" r:id="rId19"/>
    <p:sldId id="313" r:id="rId20"/>
    <p:sldId id="309" r:id="rId21"/>
    <p:sldId id="314" r:id="rId22"/>
    <p:sldId id="316" r:id="rId23"/>
    <p:sldId id="317" r:id="rId24"/>
    <p:sldId id="318" r:id="rId25"/>
    <p:sldId id="273" r:id="rId26"/>
    <p:sldId id="274" r:id="rId27"/>
    <p:sldId id="277" r:id="rId28"/>
    <p:sldId id="319" r:id="rId29"/>
    <p:sldId id="278" r:id="rId30"/>
    <p:sldId id="279" r:id="rId31"/>
    <p:sldId id="287" r:id="rId32"/>
    <p:sldId id="283" r:id="rId33"/>
    <p:sldId id="288" r:id="rId34"/>
    <p:sldId id="295" r:id="rId35"/>
    <p:sldId id="297" r:id="rId36"/>
    <p:sldId id="320" r:id="rId37"/>
    <p:sldId id="299" r:id="rId38"/>
    <p:sldId id="321" r:id="rId39"/>
    <p:sldId id="322" r:id="rId40"/>
    <p:sldId id="323" r:id="rId41"/>
    <p:sldId id="290" r:id="rId42"/>
    <p:sldId id="293" r:id="rId43"/>
    <p:sldId id="324" r:id="rId44"/>
    <p:sldId id="325" r:id="rId45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99FF66"/>
    <a:srgbClr val="FF7C80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theme" Target="theme/theme1.xml"/><Relationship Id="rId8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84CC-47EE-464D-81C8-0A74A2B1F2CA}" type="datetimeFigureOut">
              <a:rPr lang="es-PE" smtClean="0"/>
              <a:t>17/08/2022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953C7-86CD-4846-BA3A-CCDE04F55CE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42550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84CC-47EE-464D-81C8-0A74A2B1F2CA}" type="datetimeFigureOut">
              <a:rPr lang="es-PE" smtClean="0"/>
              <a:t>17/08/2022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953C7-86CD-4846-BA3A-CCDE04F55CE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01081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84CC-47EE-464D-81C8-0A74A2B1F2CA}" type="datetimeFigureOut">
              <a:rPr lang="es-PE" smtClean="0"/>
              <a:t>17/08/2022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953C7-86CD-4846-BA3A-CCDE04F55CE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37562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de título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</p:grpSp>
      <p:sp>
        <p:nvSpPr>
          <p:cNvPr id="738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s-ES" noProof="0"/>
              <a:t>Haga clic para cambiar el estilo de título	</a:t>
            </a:r>
          </a:p>
        </p:txBody>
      </p:sp>
      <p:sp>
        <p:nvSpPr>
          <p:cNvPr id="738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s-ES" noProof="0"/>
              <a:t>Haga clic para modificar el estilo de subtítulo del patrón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0FF10A8-BC7F-4D28-BCBC-8659AABAF81C}" type="slidenum">
              <a:rPr lang="es-ES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332518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1FD35-94AB-4A20-85AA-50357F464773}" type="slidenum">
              <a:rPr lang="es-ES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829026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8BECB-8088-409C-BE35-7E90DCB14BCA}" type="slidenum">
              <a:rPr lang="es-ES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152320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AFCD6A-0818-4A0A-A6E8-7787EC2C563E}" type="slidenum">
              <a:rPr lang="es-ES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298041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12D93-2D9F-4687-8291-01711ABEB1EF}" type="slidenum">
              <a:rPr lang="es-ES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433848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F096A-724D-46ED-9D52-27158F9DCBF0}" type="slidenum">
              <a:rPr lang="es-ES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814320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587B3-EC6C-45D3-8633-C5E3C99EFF3C}" type="slidenum">
              <a:rPr lang="es-ES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381263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9272F-2BC2-4734-AFC4-5FACA6406405}" type="slidenum">
              <a:rPr lang="es-ES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32974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84CC-47EE-464D-81C8-0A74A2B1F2CA}" type="datetimeFigureOut">
              <a:rPr lang="es-PE" smtClean="0"/>
              <a:t>17/08/2022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953C7-86CD-4846-BA3A-CCDE04F55CE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937635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PE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DC411-AD76-452B-9ED9-AB87C55B66AA}" type="slidenum">
              <a:rPr lang="es-ES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977525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B6FAA-763F-4E1A-95C2-38F53EB8D2FF}" type="slidenum">
              <a:rPr lang="es-ES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341952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54757D-EB97-4D48-B5DF-49B611309944}" type="slidenum">
              <a:rPr lang="es-ES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106846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de título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</p:grpSp>
      <p:sp>
        <p:nvSpPr>
          <p:cNvPr id="738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s-ES" noProof="0"/>
              <a:t>Haga clic para cambiar el estilo de título	</a:t>
            </a:r>
          </a:p>
        </p:txBody>
      </p:sp>
      <p:sp>
        <p:nvSpPr>
          <p:cNvPr id="738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s-ES" noProof="0"/>
              <a:t>Haga clic para modificar el estilo de subtítulo del patrón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0FF10A8-BC7F-4D28-BCBC-8659AABAF81C}" type="slidenum">
              <a:rPr lang="es-ES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11855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1FD35-94AB-4A20-85AA-50357F464773}" type="slidenum">
              <a:rPr lang="es-ES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542775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8BECB-8088-409C-BE35-7E90DCB14BCA}" type="slidenum">
              <a:rPr lang="es-ES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736976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AFCD6A-0818-4A0A-A6E8-7787EC2C563E}" type="slidenum">
              <a:rPr lang="es-ES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263549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12D93-2D9F-4687-8291-01711ABEB1EF}" type="slidenum">
              <a:rPr lang="es-ES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63731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F096A-724D-46ED-9D52-27158F9DCBF0}" type="slidenum">
              <a:rPr lang="es-ES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894271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587B3-EC6C-45D3-8633-C5E3C99EFF3C}" type="slidenum">
              <a:rPr lang="es-ES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535806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84CC-47EE-464D-81C8-0A74A2B1F2CA}" type="datetimeFigureOut">
              <a:rPr lang="es-PE" smtClean="0"/>
              <a:t>17/08/2022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953C7-86CD-4846-BA3A-CCDE04F55CE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979303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9272F-2BC2-4734-AFC4-5FACA6406405}" type="slidenum">
              <a:rPr lang="es-ES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196688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PE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DC411-AD76-452B-9ED9-AB87C55B66AA}" type="slidenum">
              <a:rPr lang="es-ES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461929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B6FAA-763F-4E1A-95C2-38F53EB8D2FF}" type="slidenum">
              <a:rPr lang="es-ES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298191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54757D-EB97-4D48-B5DF-49B611309944}" type="slidenum">
              <a:rPr lang="es-ES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0552985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84CC-47EE-464D-81C8-0A74A2B1F2CA}" type="datetimeFigureOut">
              <a:rPr lang="es-PE" smtClean="0"/>
              <a:t>17/08/2022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953C7-86CD-4846-BA3A-CCDE04F55CE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78176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84CC-47EE-464D-81C8-0A74A2B1F2CA}" type="datetimeFigureOut">
              <a:rPr lang="es-PE" smtClean="0"/>
              <a:t>17/08/2022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953C7-86CD-4846-BA3A-CCDE04F55CE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09765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84CC-47EE-464D-81C8-0A74A2B1F2CA}" type="datetimeFigureOut">
              <a:rPr lang="es-PE" smtClean="0"/>
              <a:t>17/08/2022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953C7-86CD-4846-BA3A-CCDE04F55CE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24412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84CC-47EE-464D-81C8-0A74A2B1F2CA}" type="datetimeFigureOut">
              <a:rPr lang="es-PE" smtClean="0"/>
              <a:t>17/08/2022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953C7-86CD-4846-BA3A-CCDE04F55CE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68781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84CC-47EE-464D-81C8-0A74A2B1F2CA}" type="datetimeFigureOut">
              <a:rPr lang="es-PE" smtClean="0"/>
              <a:t>17/08/2022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953C7-86CD-4846-BA3A-CCDE04F55CE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47523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84CC-47EE-464D-81C8-0A74A2B1F2CA}" type="datetimeFigureOut">
              <a:rPr lang="es-PE" smtClean="0"/>
              <a:t>17/08/2022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953C7-86CD-4846-BA3A-CCDE04F55CE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82915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584CC-47EE-464D-81C8-0A74A2B1F2CA}" type="datetimeFigureOut">
              <a:rPr lang="es-PE" smtClean="0"/>
              <a:t>17/08/2022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953C7-86CD-4846-BA3A-CCDE04F55CE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54321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614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4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4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5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5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5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5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5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5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5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5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5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5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6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6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6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6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6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6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6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6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6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6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7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7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7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7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7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7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7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7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7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7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8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8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8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8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8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8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8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8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8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8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9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9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9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9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9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9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9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9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9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9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0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0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0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0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0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0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0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0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0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0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1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1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1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1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1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1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1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1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1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1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2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2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2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2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2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2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2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2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2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2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3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3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3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3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3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3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3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3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3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3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4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4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4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4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4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4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4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4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4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4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5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5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5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5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5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5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5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5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5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5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6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6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6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6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6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6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6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6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6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6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7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7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7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7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7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7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7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7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7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7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8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8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8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8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8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8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8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8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8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8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9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9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9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9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9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9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9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9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9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9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0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0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0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0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0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0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0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0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0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0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1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1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1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1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1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1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1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1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1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1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2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2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2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2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2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2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2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2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2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2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3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3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3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3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3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3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3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3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3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3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4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4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4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4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4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4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4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4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4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4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5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5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5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5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5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5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5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5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5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5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6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6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</p:grpSp>
      <p:sp>
        <p:nvSpPr>
          <p:cNvPr id="636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1DA4ADB-50B8-45D7-9481-B1C2FF691E9B}" type="slidenum">
              <a:rPr lang="es-E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636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636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636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36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</p:spTree>
    <p:extLst>
      <p:ext uri="{BB962C8B-B14F-4D97-AF65-F5344CB8AC3E}">
        <p14:creationId xmlns:p14="http://schemas.microsoft.com/office/powerpoint/2010/main" val="12459018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65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3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36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636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636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3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36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636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636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3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36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636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636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3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36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636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636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3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36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636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636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366" grpId="0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614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4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4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5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5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5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5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5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5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5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5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5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5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6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6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6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6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6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6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6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6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6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6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7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7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7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7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7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7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7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7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7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17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8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8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8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8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8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8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8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8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8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8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9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9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9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9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9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9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9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9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9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19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0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0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0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0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0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0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0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0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0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0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1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1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1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1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1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1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1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1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1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1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2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2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2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2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2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2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2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2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2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2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3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3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3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3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3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3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3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3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3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3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4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4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4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4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4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4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4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4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4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4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5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5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5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5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5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5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5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5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5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5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6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6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6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6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6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6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6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6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6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6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7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7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7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7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7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7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7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7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7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7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8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8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8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8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8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8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8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8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8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8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9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9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9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9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9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9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9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9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9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29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0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0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0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0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0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0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0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0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0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0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1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1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1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1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1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1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1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1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1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1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2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2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2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2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2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2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2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2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2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2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3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3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3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3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3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3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3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3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3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3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4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4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4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4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4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4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4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4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4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4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5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5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5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5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5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5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5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5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5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5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6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  <p:sp>
          <p:nvSpPr>
            <p:cNvPr id="636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PE">
                <a:solidFill>
                  <a:srgbClr val="FFFFFF"/>
                </a:solidFill>
              </a:endParaRPr>
            </a:p>
          </p:txBody>
        </p:sp>
      </p:grpSp>
      <p:sp>
        <p:nvSpPr>
          <p:cNvPr id="636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1DA4ADB-50B8-45D7-9481-B1C2FF691E9B}" type="slidenum">
              <a:rPr lang="es-E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>
              <a:solidFill>
                <a:srgbClr val="FFFFFF"/>
              </a:solidFill>
            </a:endParaRPr>
          </a:p>
        </p:txBody>
      </p:sp>
      <p:sp>
        <p:nvSpPr>
          <p:cNvPr id="636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636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636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36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</p:spTree>
    <p:extLst>
      <p:ext uri="{BB962C8B-B14F-4D97-AF65-F5344CB8AC3E}">
        <p14:creationId xmlns:p14="http://schemas.microsoft.com/office/powerpoint/2010/main" val="70437485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65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3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36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636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636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3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36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636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636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3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36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636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636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3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36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636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636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3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36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636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636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366" grpId="0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.pe/url?sa=i&amp;rct=j&amp;q=&amp;esrc=s&amp;frm=1&amp;source=images&amp;cd=&amp;cad=rja&amp;uact=8&amp;docid=ljXlOEy6pZ-bKM&amp;tbnid=mc3fO-6nklw7DM:&amp;ved=0CAUQjRw&amp;url=http://es.wikipedia.org/wiki/Universidad_Nacional_del_Santa&amp;ei=8HRgU_ezJMqnsASR2YCoAw&amp;bvm=bv.65636070,d.b2I&amp;psig=AFQjCNFRwE7zfx8ITkSGccVVIbYSPmGMJg&amp;ust=1398916415216045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97260" y="94320"/>
            <a:ext cx="8856984" cy="6480720"/>
          </a:xfrm>
          <a:solidFill>
            <a:schemeClr val="tx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PE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UNIVERSIDAD NACIONAL DEL SANTA</a:t>
            </a:r>
            <a:br>
              <a:rPr lang="es-PE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br>
              <a:rPr lang="es-PE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br>
              <a:rPr lang="es-PE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br>
              <a:rPr lang="es-PE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PE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COMUNICACIÓN</a:t>
            </a:r>
            <a:br>
              <a:rPr lang="es-PE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PE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ASPECTOS DE REDACCIÓN</a:t>
            </a:r>
            <a:br>
              <a:rPr lang="es-PE" sz="3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br>
              <a:rPr lang="es-PE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PE" sz="27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NUEVO CHIMBOTE, AGOSTO 2022</a:t>
            </a:r>
          </a:p>
        </p:txBody>
      </p:sp>
      <p:sp>
        <p:nvSpPr>
          <p:cNvPr id="5" name="4 Rectángulo"/>
          <p:cNvSpPr/>
          <p:nvPr/>
        </p:nvSpPr>
        <p:spPr>
          <a:xfrm>
            <a:off x="107504" y="0"/>
            <a:ext cx="9036496" cy="666936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pic>
        <p:nvPicPr>
          <p:cNvPr id="6" name="irc_mi" descr="Descripción: http://upload.wikimedia.org/wikipedia/commons/c/c1/Logo_-_Universidad_Nacional_del_Santa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3868" y="2296074"/>
            <a:ext cx="2376264" cy="120077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791955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-24165"/>
            <a:ext cx="9144000" cy="723467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180340" indent="-180340" algn="just">
              <a:lnSpc>
                <a:spcPct val="150000"/>
              </a:lnSpc>
              <a:spcAft>
                <a:spcPts val="0"/>
              </a:spcAft>
            </a:pPr>
            <a:r>
              <a:rPr lang="es-ES" sz="2000" dirty="0">
                <a:latin typeface="Arial"/>
                <a:ea typeface="Calibri"/>
                <a:cs typeface="Times New Roman"/>
              </a:rPr>
              <a:t> </a:t>
            </a:r>
            <a:r>
              <a:rPr lang="es-ES" sz="2400" b="1" dirty="0">
                <a:latin typeface="Arial"/>
                <a:ea typeface="Calibri"/>
                <a:cs typeface="Times New Roman"/>
              </a:rPr>
              <a:t>Halla  /  haya</a:t>
            </a:r>
            <a:endParaRPr lang="es-PE" sz="2400" dirty="0">
              <a:ea typeface="Calibri"/>
              <a:cs typeface="Times New Roman"/>
            </a:endParaRPr>
          </a:p>
          <a:p>
            <a:pPr marL="180340" indent="-180340" algn="just">
              <a:lnSpc>
                <a:spcPct val="150000"/>
              </a:lnSpc>
              <a:spcAft>
                <a:spcPts val="0"/>
              </a:spcAft>
            </a:pPr>
            <a:r>
              <a:rPr lang="es-ES" sz="2400" dirty="0">
                <a:latin typeface="Arial"/>
                <a:ea typeface="Calibri"/>
                <a:cs typeface="Times New Roman"/>
              </a:rPr>
              <a:t>	Aún no </a:t>
            </a:r>
            <a:r>
              <a:rPr lang="es-ES" sz="2400" b="1" dirty="0">
                <a:latin typeface="Arial"/>
                <a:ea typeface="Calibri"/>
                <a:cs typeface="Times New Roman"/>
              </a:rPr>
              <a:t>halla</a:t>
            </a:r>
            <a:r>
              <a:rPr lang="es-ES" sz="2400" dirty="0">
                <a:latin typeface="Arial"/>
                <a:ea typeface="Calibri"/>
                <a:cs typeface="Times New Roman"/>
              </a:rPr>
              <a:t> la forma para disculparse.</a:t>
            </a:r>
            <a:endParaRPr lang="es-PE" sz="2400" dirty="0">
              <a:ea typeface="Calibri"/>
              <a:cs typeface="Times New Roman"/>
            </a:endParaRPr>
          </a:p>
          <a:p>
            <a:pPr marL="180340" indent="-180340" algn="just">
              <a:lnSpc>
                <a:spcPct val="150000"/>
              </a:lnSpc>
              <a:spcAft>
                <a:spcPts val="0"/>
              </a:spcAft>
            </a:pPr>
            <a:r>
              <a:rPr lang="es-ES" sz="2400" dirty="0">
                <a:latin typeface="Arial"/>
                <a:ea typeface="Calibri"/>
                <a:cs typeface="Times New Roman"/>
              </a:rPr>
              <a:t>	No creo que </a:t>
            </a:r>
            <a:r>
              <a:rPr lang="es-ES" sz="2400" b="1" dirty="0">
                <a:latin typeface="Arial"/>
                <a:ea typeface="Calibri"/>
                <a:cs typeface="Times New Roman"/>
              </a:rPr>
              <a:t>haya</a:t>
            </a:r>
            <a:r>
              <a:rPr lang="es-ES" sz="2400" dirty="0">
                <a:latin typeface="Arial"/>
                <a:ea typeface="Calibri"/>
                <a:cs typeface="Times New Roman"/>
              </a:rPr>
              <a:t> sido el culpable.</a:t>
            </a:r>
            <a:endParaRPr lang="es-PE" sz="2400" dirty="0">
              <a:ea typeface="Calibri"/>
              <a:cs typeface="Times New Roman"/>
            </a:endParaRPr>
          </a:p>
          <a:p>
            <a:pPr marL="180340" indent="-180340" algn="just">
              <a:lnSpc>
                <a:spcPct val="150000"/>
              </a:lnSpc>
              <a:spcAft>
                <a:spcPts val="0"/>
              </a:spcAft>
            </a:pPr>
            <a:r>
              <a:rPr lang="es-ES" sz="2400" dirty="0">
                <a:latin typeface="Arial"/>
                <a:ea typeface="Calibri"/>
                <a:cs typeface="Times New Roman"/>
              </a:rPr>
              <a:t>	</a:t>
            </a:r>
            <a:r>
              <a:rPr lang="es-ES" sz="2400" b="1" dirty="0">
                <a:latin typeface="Arial"/>
                <a:ea typeface="Calibri"/>
                <a:cs typeface="Times New Roman"/>
              </a:rPr>
              <a:t>Desecho / deshecho</a:t>
            </a:r>
            <a:endParaRPr lang="es-PE" sz="2400" dirty="0">
              <a:ea typeface="Calibri"/>
              <a:cs typeface="Times New Roman"/>
            </a:endParaRPr>
          </a:p>
          <a:p>
            <a:pPr marL="180340" indent="-180340" algn="just">
              <a:lnSpc>
                <a:spcPct val="150000"/>
              </a:lnSpc>
              <a:spcAft>
                <a:spcPts val="0"/>
              </a:spcAft>
            </a:pPr>
            <a:r>
              <a:rPr lang="es-ES" sz="2400" dirty="0">
                <a:latin typeface="Arial"/>
                <a:ea typeface="Calibri"/>
                <a:cs typeface="Times New Roman"/>
              </a:rPr>
              <a:t>	No </a:t>
            </a:r>
            <a:r>
              <a:rPr lang="es-ES" sz="2400" b="1" dirty="0">
                <a:latin typeface="Arial"/>
                <a:ea typeface="Calibri"/>
                <a:cs typeface="Times New Roman"/>
              </a:rPr>
              <a:t>desecho</a:t>
            </a:r>
            <a:r>
              <a:rPr lang="es-ES" sz="2400" dirty="0">
                <a:latin typeface="Arial"/>
                <a:ea typeface="Calibri"/>
                <a:cs typeface="Times New Roman"/>
              </a:rPr>
              <a:t> la idea, pero lo pensaré mejor.</a:t>
            </a:r>
            <a:endParaRPr lang="es-PE" sz="2400" dirty="0">
              <a:ea typeface="Calibri"/>
              <a:cs typeface="Times New Roman"/>
            </a:endParaRPr>
          </a:p>
          <a:p>
            <a:pPr marL="180340" indent="-180340" algn="just">
              <a:lnSpc>
                <a:spcPct val="150000"/>
              </a:lnSpc>
              <a:spcAft>
                <a:spcPts val="0"/>
              </a:spcAft>
            </a:pPr>
            <a:r>
              <a:rPr lang="es-ES" sz="2400" dirty="0">
                <a:latin typeface="Arial"/>
                <a:ea typeface="Calibri"/>
                <a:cs typeface="Times New Roman"/>
              </a:rPr>
              <a:t>	Se han </a:t>
            </a:r>
            <a:r>
              <a:rPr lang="es-ES" sz="2400" b="1" dirty="0">
                <a:latin typeface="Arial"/>
                <a:ea typeface="Calibri"/>
                <a:cs typeface="Times New Roman"/>
              </a:rPr>
              <a:t>deshecho</a:t>
            </a:r>
            <a:r>
              <a:rPr lang="es-ES" sz="2400" dirty="0">
                <a:latin typeface="Arial"/>
                <a:ea typeface="Calibri"/>
                <a:cs typeface="Times New Roman"/>
              </a:rPr>
              <a:t> las galletas con tanto movimiento.</a:t>
            </a:r>
            <a:endParaRPr lang="es-PE" sz="2400" dirty="0">
              <a:ea typeface="Calibri"/>
              <a:cs typeface="Times New Roman"/>
            </a:endParaRPr>
          </a:p>
          <a:p>
            <a:pPr marL="180340" indent="-180340" algn="just">
              <a:lnSpc>
                <a:spcPct val="150000"/>
              </a:lnSpc>
              <a:spcAft>
                <a:spcPts val="0"/>
              </a:spcAft>
            </a:pPr>
            <a:r>
              <a:rPr lang="es-ES" sz="2400" dirty="0">
                <a:latin typeface="Arial"/>
                <a:ea typeface="Calibri"/>
                <a:cs typeface="Times New Roman"/>
              </a:rPr>
              <a:t>	</a:t>
            </a:r>
            <a:r>
              <a:rPr lang="es-ES" sz="2400" b="1" dirty="0">
                <a:latin typeface="Arial"/>
                <a:ea typeface="Calibri"/>
                <a:cs typeface="Times New Roman"/>
              </a:rPr>
              <a:t>Sean / se han </a:t>
            </a:r>
            <a:endParaRPr lang="es-PE" sz="2400" dirty="0">
              <a:ea typeface="Calibri"/>
              <a:cs typeface="Times New Roman"/>
            </a:endParaRPr>
          </a:p>
          <a:p>
            <a:pPr marL="180340" indent="-180340" algn="just">
              <a:lnSpc>
                <a:spcPct val="150000"/>
              </a:lnSpc>
              <a:spcAft>
                <a:spcPts val="0"/>
              </a:spcAft>
            </a:pPr>
            <a:r>
              <a:rPr lang="es-ES" sz="2400" dirty="0">
                <a:latin typeface="Arial"/>
                <a:ea typeface="Calibri"/>
                <a:cs typeface="Times New Roman"/>
              </a:rPr>
              <a:t>	Deseo que </a:t>
            </a:r>
            <a:r>
              <a:rPr lang="es-ES" sz="2400" b="1" dirty="0">
                <a:latin typeface="Arial"/>
                <a:ea typeface="Calibri"/>
                <a:cs typeface="Times New Roman"/>
              </a:rPr>
              <a:t>sean</a:t>
            </a:r>
            <a:r>
              <a:rPr lang="es-ES" sz="2400" dirty="0">
                <a:latin typeface="Arial"/>
                <a:ea typeface="Calibri"/>
                <a:cs typeface="Times New Roman"/>
              </a:rPr>
              <a:t> muy felices.</a:t>
            </a:r>
            <a:endParaRPr lang="es-PE" sz="2400" dirty="0">
              <a:ea typeface="Calibri"/>
              <a:cs typeface="Times New Roman"/>
            </a:endParaRPr>
          </a:p>
          <a:p>
            <a:pPr marL="180340" indent="-180340" algn="just">
              <a:lnSpc>
                <a:spcPct val="150000"/>
              </a:lnSpc>
              <a:spcAft>
                <a:spcPts val="0"/>
              </a:spcAft>
            </a:pPr>
            <a:r>
              <a:rPr lang="es-ES" sz="2400" dirty="0">
                <a:latin typeface="Arial"/>
                <a:ea typeface="Calibri"/>
                <a:cs typeface="Times New Roman"/>
              </a:rPr>
              <a:t>	Ellos </a:t>
            </a:r>
            <a:r>
              <a:rPr lang="es-ES" sz="2400" b="1" dirty="0">
                <a:latin typeface="Arial"/>
                <a:ea typeface="Calibri"/>
                <a:cs typeface="Times New Roman"/>
              </a:rPr>
              <a:t>se han </a:t>
            </a:r>
            <a:r>
              <a:rPr lang="es-ES" sz="2400" dirty="0">
                <a:latin typeface="Arial"/>
                <a:ea typeface="Calibri"/>
                <a:cs typeface="Times New Roman"/>
              </a:rPr>
              <a:t>ido temprano.</a:t>
            </a:r>
            <a:endParaRPr lang="es-PE" sz="2400" dirty="0">
              <a:ea typeface="Calibri"/>
              <a:cs typeface="Times New Roman"/>
            </a:endParaRPr>
          </a:p>
          <a:p>
            <a:pPr marL="180340" indent="-180340" algn="just">
              <a:lnSpc>
                <a:spcPct val="150000"/>
              </a:lnSpc>
              <a:spcAft>
                <a:spcPts val="0"/>
              </a:spcAft>
            </a:pPr>
            <a:r>
              <a:rPr lang="es-ES" sz="2400" dirty="0">
                <a:latin typeface="Arial"/>
                <a:ea typeface="Calibri"/>
                <a:cs typeface="Times New Roman"/>
              </a:rPr>
              <a:t>	</a:t>
            </a:r>
            <a:r>
              <a:rPr lang="es-ES" sz="2400" b="1" dirty="0">
                <a:latin typeface="Arial"/>
                <a:ea typeface="Calibri"/>
                <a:cs typeface="Times New Roman"/>
              </a:rPr>
              <a:t>Ha / a / ah</a:t>
            </a:r>
            <a:endParaRPr lang="es-PE" sz="2400" dirty="0">
              <a:ea typeface="Calibri"/>
              <a:cs typeface="Times New Roman"/>
            </a:endParaRPr>
          </a:p>
          <a:p>
            <a:pPr marL="180340" indent="-180340" algn="just">
              <a:lnSpc>
                <a:spcPct val="150000"/>
              </a:lnSpc>
              <a:spcAft>
                <a:spcPts val="0"/>
              </a:spcAft>
            </a:pPr>
            <a:r>
              <a:rPr lang="es-ES" sz="2400" dirty="0">
                <a:latin typeface="Arial"/>
                <a:ea typeface="Calibri"/>
                <a:cs typeface="Times New Roman"/>
              </a:rPr>
              <a:t>	El profesor </a:t>
            </a:r>
            <a:r>
              <a:rPr lang="es-ES" sz="2400" b="1" dirty="0">
                <a:latin typeface="Arial"/>
                <a:ea typeface="Calibri"/>
                <a:cs typeface="Times New Roman"/>
              </a:rPr>
              <a:t>ha </a:t>
            </a:r>
            <a:r>
              <a:rPr lang="es-ES" sz="2400" dirty="0">
                <a:latin typeface="Arial"/>
                <a:ea typeface="Calibri"/>
                <a:cs typeface="Times New Roman"/>
              </a:rPr>
              <a:t>viajado al Cusco.</a:t>
            </a:r>
            <a:endParaRPr lang="es-PE" sz="2400" dirty="0">
              <a:ea typeface="Calibri"/>
              <a:cs typeface="Times New Roman"/>
            </a:endParaRPr>
          </a:p>
          <a:p>
            <a:pPr marL="180340" indent="-180340" algn="just">
              <a:lnSpc>
                <a:spcPct val="150000"/>
              </a:lnSpc>
              <a:spcAft>
                <a:spcPts val="0"/>
              </a:spcAft>
            </a:pPr>
            <a:r>
              <a:rPr lang="es-ES" sz="2400" dirty="0">
                <a:latin typeface="Arial"/>
                <a:ea typeface="Calibri"/>
                <a:cs typeface="Times New Roman"/>
              </a:rPr>
              <a:t>	Fui </a:t>
            </a:r>
            <a:r>
              <a:rPr lang="es-ES" sz="2400" b="1" dirty="0">
                <a:latin typeface="Arial"/>
                <a:ea typeface="Calibri"/>
                <a:cs typeface="Times New Roman"/>
              </a:rPr>
              <a:t>a</a:t>
            </a:r>
            <a:r>
              <a:rPr lang="es-ES" sz="2400" dirty="0">
                <a:latin typeface="Arial"/>
                <a:ea typeface="Calibri"/>
                <a:cs typeface="Times New Roman"/>
              </a:rPr>
              <a:t> verte y no te encontré.</a:t>
            </a:r>
            <a:endParaRPr lang="es-PE" sz="2400" dirty="0">
              <a:ea typeface="Calibri"/>
              <a:cs typeface="Times New Roman"/>
            </a:endParaRPr>
          </a:p>
          <a:p>
            <a:pPr marL="180340" indent="-180340" algn="just">
              <a:lnSpc>
                <a:spcPct val="150000"/>
              </a:lnSpc>
              <a:spcAft>
                <a:spcPts val="0"/>
              </a:spcAft>
            </a:pPr>
            <a:r>
              <a:rPr lang="es-ES" sz="2400" dirty="0">
                <a:latin typeface="Arial"/>
                <a:ea typeface="Calibri"/>
                <a:cs typeface="Times New Roman"/>
              </a:rPr>
              <a:t>	¡</a:t>
            </a:r>
            <a:r>
              <a:rPr lang="es-ES" sz="2400" b="1" dirty="0">
                <a:latin typeface="Arial"/>
                <a:ea typeface="Calibri"/>
                <a:cs typeface="Times New Roman"/>
              </a:rPr>
              <a:t> Ah!</a:t>
            </a:r>
            <a:r>
              <a:rPr lang="es-ES" sz="2400" dirty="0">
                <a:latin typeface="Arial"/>
                <a:ea typeface="Calibri"/>
                <a:cs typeface="Times New Roman"/>
              </a:rPr>
              <a:t> Olvidaba decirte que aprobaste el examen</a:t>
            </a:r>
            <a:endParaRPr lang="es-PE" sz="2400" dirty="0"/>
          </a:p>
        </p:txBody>
      </p:sp>
      <p:pic>
        <p:nvPicPr>
          <p:cNvPr id="3" name="Imagen 2" descr="Gráfico vectorial Dos personas hablando ▷ Imagen vectorial Dos personas  hablando | Depositphotos">
            <a:extLst>
              <a:ext uri="{FF2B5EF4-FFF2-40B4-BE49-F238E27FC236}">
                <a16:creationId xmlns:a16="http://schemas.microsoft.com/office/drawing/2014/main" id="{C697863C-8630-C281-DE6C-F4141CBB93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851" y="0"/>
            <a:ext cx="3312368" cy="22768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74874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1E0D36-5E0D-FD7A-EEB7-C233CD929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0805"/>
            <a:ext cx="9144000" cy="114300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es-PE" dirty="0"/>
              <a:t>3. APLICACIONES DE LA TILDE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4A03786-8A87-6C3D-3CF7-1A5A3CC5ADD3}"/>
              </a:ext>
            </a:extLst>
          </p:cNvPr>
          <p:cNvSpPr txBox="1"/>
          <p:nvPr/>
        </p:nvSpPr>
        <p:spPr>
          <a:xfrm>
            <a:off x="53752" y="1163805"/>
            <a:ext cx="9036496" cy="549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Reglas generales de acentuación: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s-PE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palabras agudas u oxítonas </a:t>
            </a:r>
            <a:r>
              <a:rPr lang="es-P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llevan el acento en la última sílaba (Perú, pared, reloj, jardín, sofá). Se tildan si terminan en vocal o en las consonantes “n” y “s”.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s-PE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palabras graves, llanas o paroxítonas </a:t>
            </a:r>
            <a:r>
              <a:rPr lang="es-P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llevan el acento en la penúltima sílaba (tiza, útil, volumen, construido). Se tildan si no terminan en vocal o en las consonantes “n” y “s”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s-PE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palabras esdrújulas o proparoxítonas </a:t>
            </a:r>
            <a:r>
              <a:rPr lang="es-P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llevan el acento en la antepenúltima sílaba (rápido, plástico ). Se tildan sin excepción.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s-PE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palabras sobresdrújulas </a:t>
            </a:r>
            <a:r>
              <a:rPr lang="es-P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son las que llevan el acento antes de la antepenúltima sílaba (dígamelo, tómatelo, recuérdemelo). Se tildan sin excepción</a:t>
            </a:r>
          </a:p>
        </p:txBody>
      </p:sp>
    </p:spTree>
    <p:extLst>
      <p:ext uri="{BB962C8B-B14F-4D97-AF65-F5344CB8AC3E}">
        <p14:creationId xmlns:p14="http://schemas.microsoft.com/office/powerpoint/2010/main" val="2811631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A10A1876-5372-8DAD-DBE6-2BA3CA063C44}"/>
              </a:ext>
            </a:extLst>
          </p:cNvPr>
          <p:cNvSpPr txBox="1"/>
          <p:nvPr/>
        </p:nvSpPr>
        <p:spPr>
          <a:xfrm>
            <a:off x="0" y="35796"/>
            <a:ext cx="9144000" cy="75521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MODIFICACIONES RAE 2010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Eliminación de la tilde diacrítica en el adverbio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s-PE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solo</a:t>
            </a:r>
            <a:r>
              <a:rPr lang="es-P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”, incluso en casos de posible ambigüedad.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s-PE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Solo</a:t>
            </a:r>
            <a:r>
              <a:rPr lang="es-P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sé que está </a:t>
            </a:r>
            <a:r>
              <a:rPr lang="es-PE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solo</a:t>
            </a:r>
            <a:r>
              <a:rPr lang="es-P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Nosotros</a:t>
            </a:r>
            <a:r>
              <a:rPr lang="es-PE" sz="28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solo </a:t>
            </a:r>
            <a:r>
              <a:rPr lang="es-P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queremos que lo pases bien.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Hice este esfuerzo </a:t>
            </a:r>
            <a:r>
              <a:rPr lang="es-PE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solo</a:t>
            </a:r>
            <a:r>
              <a:rPr lang="es-P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por ti.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P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Eliminación de la tilde en los demostrativos: </a:t>
            </a:r>
            <a:r>
              <a:rPr lang="es-PE" sz="28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este, ese, aquel; c</a:t>
            </a:r>
            <a:r>
              <a:rPr lang="es-P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sus respectivos femeninos y plurales.</a:t>
            </a:r>
            <a:endParaRPr lang="es-PE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s-PE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Aquellos</a:t>
            </a:r>
            <a:r>
              <a:rPr lang="es-P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ganaron el concurso.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s-PE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Esos </a:t>
            </a:r>
            <a:r>
              <a:rPr lang="es-P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son tus regalos, no estos.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s-P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ocentes y estudiantes se</a:t>
            </a:r>
            <a:r>
              <a:rPr lang="es-P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dividieron el trabajo: </a:t>
            </a:r>
            <a:r>
              <a:rPr lang="es-PE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estos,</a:t>
            </a:r>
            <a:r>
              <a:rPr lang="es-P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para la recolección de datos; y </a:t>
            </a:r>
            <a:r>
              <a:rPr lang="es-PE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aquellos, </a:t>
            </a:r>
            <a:r>
              <a:rPr lang="es-P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el procesamiento de los resultados. 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s-PE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5BDECBA-10E0-F7BD-780C-3537BBE2E9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1" y="37658"/>
            <a:ext cx="2051720" cy="20231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09377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8B3A1B8-DE7F-D074-D34A-A59284D42D0C}"/>
              </a:ext>
            </a:extLst>
          </p:cNvPr>
          <p:cNvSpPr txBox="1"/>
          <p:nvPr/>
        </p:nvSpPr>
        <p:spPr>
          <a:xfrm>
            <a:off x="215516" y="212940"/>
            <a:ext cx="8712968" cy="656827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Supresión de la tilde en la letra ‘</a:t>
            </a:r>
            <a:r>
              <a:rPr lang="es-PE" sz="32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 cuando va entre cifras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Terminaré el trabajo en 10 </a:t>
            </a:r>
            <a:r>
              <a:rPr lang="es-PE" sz="32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 días.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darán 20 </a:t>
            </a:r>
            <a:r>
              <a:rPr lang="es-PE" sz="32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 soles para la movilidad.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PE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PE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PE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PE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PE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PE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P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s mejores correctores de ortografía y gramática gratis">
            <a:extLst>
              <a:ext uri="{FF2B5EF4-FFF2-40B4-BE49-F238E27FC236}">
                <a16:creationId xmlns:a16="http://schemas.microsoft.com/office/drawing/2014/main" id="{FE49AB24-7796-D2A7-0CC6-F22FE71D39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996952"/>
            <a:ext cx="4572000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1480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CAF7A27-4D37-88C6-2BC9-0B44911D87BC}"/>
              </a:ext>
            </a:extLst>
          </p:cNvPr>
          <p:cNvSpPr txBox="1"/>
          <p:nvPr/>
        </p:nvSpPr>
        <p:spPr>
          <a:xfrm>
            <a:off x="0" y="38841"/>
            <a:ext cx="9144000" cy="693279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monosílabos no se tildan, salvo en los casos de tilde diacrítica. Ejemplos: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guion, </a:t>
            </a:r>
            <a:r>
              <a:rPr lang="en-US" sz="4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truhan</a:t>
            </a:r>
            <a: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frio</a:t>
            </a:r>
            <a: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friais</a:t>
            </a:r>
            <a: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lie, </a:t>
            </a:r>
            <a:r>
              <a:rPr lang="en-US" sz="4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lio</a:t>
            </a:r>
            <a: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PE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liais, hui, huis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PE" sz="4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PE" sz="4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PE" sz="4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PE" sz="4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PE" sz="4400" dirty="0"/>
          </a:p>
        </p:txBody>
      </p:sp>
      <p:pic>
        <p:nvPicPr>
          <p:cNvPr id="5" name="Imagen 4" descr="De 2 personas hablando - Imagui">
            <a:extLst>
              <a:ext uri="{FF2B5EF4-FFF2-40B4-BE49-F238E27FC236}">
                <a16:creationId xmlns:a16="http://schemas.microsoft.com/office/drawing/2014/main" id="{1BB7C748-D47D-EA52-B7C0-452B3B4B8D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564904"/>
            <a:ext cx="6041231" cy="418273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Elipse 5">
            <a:extLst>
              <a:ext uri="{FF2B5EF4-FFF2-40B4-BE49-F238E27FC236}">
                <a16:creationId xmlns:a16="http://schemas.microsoft.com/office/drawing/2014/main" id="{A87521E0-1331-311B-484A-0E365DDB3E80}"/>
              </a:ext>
            </a:extLst>
          </p:cNvPr>
          <p:cNvSpPr/>
          <p:nvPr/>
        </p:nvSpPr>
        <p:spPr>
          <a:xfrm>
            <a:off x="4572000" y="2780928"/>
            <a:ext cx="1872208" cy="93610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dirty="0"/>
              <a:t>Fue, fui, dio, vio</a:t>
            </a:r>
            <a:endParaRPr lang="es-PE" sz="2400" dirty="0"/>
          </a:p>
        </p:txBody>
      </p:sp>
    </p:spTree>
    <p:extLst>
      <p:ext uri="{BB962C8B-B14F-4D97-AF65-F5344CB8AC3E}">
        <p14:creationId xmlns:p14="http://schemas.microsoft.com/office/powerpoint/2010/main" val="31503586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Cómo usar la coma en español: 11 reglas - Elblogdeidiomas.es">
            <a:extLst>
              <a:ext uri="{FF2B5EF4-FFF2-40B4-BE49-F238E27FC236}">
                <a16:creationId xmlns:a16="http://schemas.microsoft.com/office/drawing/2014/main" id="{5969ED43-4C2F-316D-3A61-22716B5F9B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76672"/>
            <a:ext cx="8280920" cy="59766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74032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D1ED9040-56AB-2701-02EA-52A28032D3E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775" t="14983" r="16138" b="5179"/>
          <a:stretch/>
        </p:blipFill>
        <p:spPr>
          <a:xfrm>
            <a:off x="0" y="764704"/>
            <a:ext cx="9036496" cy="609329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A869A995-872D-1BF0-DB18-AADAAAD9189A}"/>
              </a:ext>
            </a:extLst>
          </p:cNvPr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/>
              <a:t>4. USO DE LA COMA</a:t>
            </a:r>
            <a:endParaRPr lang="es-PE" sz="4000" dirty="0"/>
          </a:p>
        </p:txBody>
      </p:sp>
    </p:spTree>
    <p:extLst>
      <p:ext uri="{BB962C8B-B14F-4D97-AF65-F5344CB8AC3E}">
        <p14:creationId xmlns:p14="http://schemas.microsoft.com/office/powerpoint/2010/main" val="37268275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03842DB9-C5DD-6E71-9505-EAFC05ED7AE7}"/>
              </a:ext>
            </a:extLst>
          </p:cNvPr>
          <p:cNvSpPr/>
          <p:nvPr/>
        </p:nvSpPr>
        <p:spPr>
          <a:xfrm>
            <a:off x="0" y="0"/>
            <a:ext cx="9144000" cy="112474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/>
              <a:t>USO DE LA COMA</a:t>
            </a:r>
            <a:endParaRPr lang="es-PE" sz="40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70C30B3-86EF-CC29-F353-3E40A33F118C}"/>
              </a:ext>
            </a:extLst>
          </p:cNvPr>
          <p:cNvSpPr txBox="1"/>
          <p:nvPr/>
        </p:nvSpPr>
        <p:spPr>
          <a:xfrm>
            <a:off x="23820" y="1149320"/>
            <a:ext cx="9143999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s-ES" sz="3600" b="1" dirty="0"/>
              <a:t>Encierra las aposiciones</a:t>
            </a:r>
            <a:r>
              <a:rPr lang="es-ES" sz="3600" dirty="0"/>
              <a:t>:</a:t>
            </a:r>
          </a:p>
          <a:p>
            <a:r>
              <a:rPr lang="es-ES" sz="3600" dirty="0"/>
              <a:t> Marilú, </a:t>
            </a:r>
            <a:r>
              <a:rPr lang="es-ES" sz="3600" b="1" dirty="0"/>
              <a:t>mi hermana menor</a:t>
            </a:r>
            <a:r>
              <a:rPr lang="es-ES" sz="3600" dirty="0"/>
              <a:t>, defiende sus ideas con razones.</a:t>
            </a:r>
          </a:p>
          <a:p>
            <a:r>
              <a:rPr lang="es-ES" sz="3600" dirty="0"/>
              <a:t> María, </a:t>
            </a:r>
            <a:r>
              <a:rPr lang="es-ES" sz="3600" b="1" dirty="0"/>
              <a:t>la delegada de mi aula</a:t>
            </a:r>
            <a:r>
              <a:rPr lang="es-ES" sz="3600" dirty="0"/>
              <a:t>, juega muy bien el básquet. </a:t>
            </a:r>
          </a:p>
          <a:p>
            <a:r>
              <a:rPr lang="es-ES" sz="3600" dirty="0"/>
              <a:t>•  </a:t>
            </a:r>
            <a:r>
              <a:rPr lang="es-ES" sz="3600" b="1" dirty="0"/>
              <a:t>Antes de una conjunción adversativa</a:t>
            </a:r>
            <a:r>
              <a:rPr lang="es-ES" sz="3600" dirty="0"/>
              <a:t>:</a:t>
            </a:r>
          </a:p>
          <a:p>
            <a:r>
              <a:rPr lang="es-ES" sz="3600" dirty="0"/>
              <a:t> Se le dijo que manejara despacio, </a:t>
            </a:r>
            <a:r>
              <a:rPr lang="es-ES" sz="3600" b="1" dirty="0"/>
              <a:t>pero</a:t>
            </a:r>
            <a:r>
              <a:rPr lang="es-ES" sz="3600" dirty="0"/>
              <a:t> sigue    corriendo.</a:t>
            </a:r>
          </a:p>
          <a:p>
            <a:r>
              <a:rPr lang="es-ES" sz="3600" dirty="0"/>
              <a:t>Hizo el trabajo, </a:t>
            </a:r>
            <a:r>
              <a:rPr lang="es-ES" sz="3600" b="1" dirty="0"/>
              <a:t>aunque</a:t>
            </a:r>
            <a:r>
              <a:rPr lang="es-ES" sz="3600" dirty="0"/>
              <a:t> de mala gana.</a:t>
            </a:r>
          </a:p>
          <a:p>
            <a:endParaRPr lang="es-PE" sz="36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EDF8655-7DB8-9827-D437-236AB47435D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4" t="13196" r="67305" b="8052"/>
          <a:stretch/>
        </p:blipFill>
        <p:spPr bwMode="auto">
          <a:xfrm>
            <a:off x="7308304" y="5085184"/>
            <a:ext cx="1428234" cy="169644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9633200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A300F6F8-918B-5427-54F0-BCC72A43A644}"/>
              </a:ext>
            </a:extLst>
          </p:cNvPr>
          <p:cNvSpPr txBox="1"/>
          <p:nvPr/>
        </p:nvSpPr>
        <p:spPr>
          <a:xfrm>
            <a:off x="206273" y="188640"/>
            <a:ext cx="8964488" cy="255454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s-ES" sz="3200" b="1" dirty="0"/>
              <a:t>Separa elementos similares en una serie.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dirty="0"/>
              <a:t> Mi infancia que fue dulce, serena, triste y sola se deslizó en la paz de una aldea lejana.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dirty="0"/>
              <a:t>María, Juan e Inés investigan.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dirty="0"/>
              <a:t>Tengo que leer, escribir, estudiar y trabajar.</a:t>
            </a:r>
            <a:endParaRPr lang="es-PE" sz="32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64F4F9A-FD43-AC26-FA5F-5A9D391EBE56}"/>
              </a:ext>
            </a:extLst>
          </p:cNvPr>
          <p:cNvSpPr txBox="1"/>
          <p:nvPr/>
        </p:nvSpPr>
        <p:spPr>
          <a:xfrm>
            <a:off x="191283" y="3083764"/>
            <a:ext cx="8964488" cy="35394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s-ES" sz="3200" b="1" dirty="0"/>
              <a:t>Separa el vocativo </a:t>
            </a:r>
            <a:r>
              <a:rPr lang="es-ES" sz="3200" dirty="0"/>
              <a:t>(persona a quien se dirige el que habla) del resto de la oración.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dirty="0"/>
              <a:t>José, escucha esta canción.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dirty="0"/>
              <a:t>Estudien el caso, señores.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dirty="0"/>
              <a:t>Estoy agradecida, María, por tu visita.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dirty="0"/>
              <a:t>Sí, profesor, ya concluí la tarea.</a:t>
            </a:r>
          </a:p>
          <a:p>
            <a:endParaRPr lang="es-PE" sz="3200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4FA644BC-6B5A-3617-310C-DE3FC86442E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4" t="13196" r="67305" b="8052"/>
          <a:stretch/>
        </p:blipFill>
        <p:spPr bwMode="auto">
          <a:xfrm>
            <a:off x="7236295" y="3789040"/>
            <a:ext cx="1716421" cy="268229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9031214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1F4E8026-6195-2320-A715-8B33DD16D432}"/>
              </a:ext>
            </a:extLst>
          </p:cNvPr>
          <p:cNvSpPr txBox="1"/>
          <p:nvPr/>
        </p:nvSpPr>
        <p:spPr>
          <a:xfrm>
            <a:off x="179512" y="320693"/>
            <a:ext cx="8712968" cy="26776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s-ES" sz="2800" b="1" dirty="0"/>
              <a:t>El último elemento de una serie no se separa con coma</a:t>
            </a:r>
            <a:r>
              <a:rPr lang="es-ES" sz="2800" dirty="0"/>
              <a:t>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dirty="0"/>
              <a:t>Se tiene que proceder con precaución, esperar el acopio de más información o retirarse del todo.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dirty="0"/>
              <a:t>Se detuvo, dio la vuelta y volvió a salir.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dirty="0"/>
              <a:t>En la caja no venían jeringas, sueros, medicamentos ni antisépticos.</a:t>
            </a:r>
            <a:endParaRPr lang="es-PE" sz="28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FE5F403-E4EC-3011-756C-787E7760D94F}"/>
              </a:ext>
            </a:extLst>
          </p:cNvPr>
          <p:cNvSpPr txBox="1"/>
          <p:nvPr/>
        </p:nvSpPr>
        <p:spPr>
          <a:xfrm>
            <a:off x="179512" y="3089356"/>
            <a:ext cx="8712968" cy="35394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s-ES" sz="3200" b="1" dirty="0"/>
              <a:t>La palabra respectivamente siempre se separa con coma:</a:t>
            </a:r>
          </a:p>
          <a:p>
            <a:r>
              <a:rPr lang="es-ES" sz="3200" dirty="0"/>
              <a:t>La vacuna del </a:t>
            </a:r>
            <a:r>
              <a:rPr lang="es-ES" sz="3200" dirty="0" err="1"/>
              <a:t>poliovirus</a:t>
            </a:r>
            <a:r>
              <a:rPr lang="es-ES" sz="3200" dirty="0"/>
              <a:t> y la vacuna DPT fueron enviadas a Chile y al Perú, respectivamente.</a:t>
            </a:r>
          </a:p>
          <a:p>
            <a:endParaRPr lang="es-ES" sz="3200" dirty="0"/>
          </a:p>
          <a:p>
            <a:endParaRPr lang="es-ES" sz="3200" dirty="0"/>
          </a:p>
          <a:p>
            <a:endParaRPr lang="es-PE" sz="3200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A7E5591-7BF6-3F38-8CB8-6E65B9457E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3075" y="5013176"/>
            <a:ext cx="2859405" cy="16033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1571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azones por las que debes tener una buena ortografía | En_buena_onda | W  Radio Mexico">
            <a:extLst>
              <a:ext uri="{FF2B5EF4-FFF2-40B4-BE49-F238E27FC236}">
                <a16:creationId xmlns:a16="http://schemas.microsoft.com/office/drawing/2014/main" id="{15F0510E-E3FE-E4BC-C666-C3E18297D6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92813"/>
            <a:ext cx="3312368" cy="6765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2F26D4A9-3E5C-8227-8519-C8B703177DA6}"/>
              </a:ext>
            </a:extLst>
          </p:cNvPr>
          <p:cNvSpPr txBox="1"/>
          <p:nvPr/>
        </p:nvSpPr>
        <p:spPr>
          <a:xfrm>
            <a:off x="0" y="92813"/>
            <a:ext cx="5724128" cy="655564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PE" sz="2800" dirty="0"/>
              <a:t>TEMARIO</a:t>
            </a:r>
          </a:p>
          <a:p>
            <a:pPr marL="342900" indent="-342900">
              <a:buAutoNum type="arabicPeriod"/>
            </a:pPr>
            <a:r>
              <a:rPr lang="es-PE" sz="2800" dirty="0"/>
              <a:t>Escritura de los números: cardinal, ordinal y partitivo.</a:t>
            </a:r>
          </a:p>
          <a:p>
            <a:pPr marL="342900" indent="-342900">
              <a:buAutoNum type="arabicPeriod"/>
            </a:pPr>
            <a:r>
              <a:rPr lang="es-PE" sz="2800" dirty="0"/>
              <a:t>Escritura de palabras homófonas.</a:t>
            </a:r>
          </a:p>
          <a:p>
            <a:pPr marL="342900" indent="-342900">
              <a:buAutoNum type="arabicPeriod"/>
            </a:pPr>
            <a:r>
              <a:rPr lang="es-PE" sz="2800" dirty="0"/>
              <a:t>Aplicaciones de la tilde (´).</a:t>
            </a:r>
          </a:p>
          <a:p>
            <a:pPr marL="342900" indent="-342900">
              <a:buAutoNum type="arabicPeriod"/>
            </a:pPr>
            <a:r>
              <a:rPr lang="es-PE" sz="2800" dirty="0"/>
              <a:t>Uso de la coma (,).</a:t>
            </a:r>
          </a:p>
          <a:p>
            <a:pPr marL="342900" indent="-342900">
              <a:buAutoNum type="arabicPeriod"/>
            </a:pPr>
            <a:r>
              <a:rPr lang="es-PE" sz="2800" dirty="0"/>
              <a:t>Vicios del lenguaje</a:t>
            </a:r>
          </a:p>
          <a:p>
            <a:r>
              <a:rPr lang="es-PE" sz="2800" dirty="0"/>
              <a:t>      5.1. Vulgarismo</a:t>
            </a:r>
          </a:p>
          <a:p>
            <a:r>
              <a:rPr lang="es-PE" sz="2800" dirty="0"/>
              <a:t>      5.2. Redundancia</a:t>
            </a:r>
          </a:p>
          <a:p>
            <a:r>
              <a:rPr lang="es-PE" sz="2800" dirty="0"/>
              <a:t>      5.3. Solecismo</a:t>
            </a:r>
          </a:p>
          <a:p>
            <a:r>
              <a:rPr lang="es-PE" sz="2800" dirty="0"/>
              <a:t>      5.4. Monotonía y cosismo</a:t>
            </a:r>
          </a:p>
          <a:p>
            <a:r>
              <a:rPr lang="es-PE" sz="2800" dirty="0"/>
              <a:t>      5.5. Barbarismo y extranjerismo</a:t>
            </a:r>
          </a:p>
          <a:p>
            <a:r>
              <a:rPr lang="es-PE" sz="2800" dirty="0"/>
              <a:t>      5.6. Anfibología</a:t>
            </a:r>
          </a:p>
          <a:p>
            <a:r>
              <a:rPr lang="es-PE" sz="2800" dirty="0"/>
              <a:t>      5.7. Anacoluto</a:t>
            </a:r>
          </a:p>
          <a:p>
            <a:endParaRPr lang="es-PE" sz="2800" dirty="0"/>
          </a:p>
        </p:txBody>
      </p:sp>
    </p:spTree>
    <p:extLst>
      <p:ext uri="{BB962C8B-B14F-4D97-AF65-F5344CB8AC3E}">
        <p14:creationId xmlns:p14="http://schemas.microsoft.com/office/powerpoint/2010/main" val="8528172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26CBF10C-DDD5-3B61-4663-E0062FE46146}"/>
              </a:ext>
            </a:extLst>
          </p:cNvPr>
          <p:cNvSpPr txBox="1"/>
          <p:nvPr/>
        </p:nvSpPr>
        <p:spPr>
          <a:xfrm>
            <a:off x="94745" y="116632"/>
            <a:ext cx="8856984" cy="224676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s-ES" sz="2800" dirty="0"/>
              <a:t>La coma se usa antes y después del nombre de un país, provincia o estado cuando estos van después del nombre de una ciudad en la oración:</a:t>
            </a:r>
          </a:p>
          <a:p>
            <a:r>
              <a:rPr lang="es-ES" sz="2800" dirty="0"/>
              <a:t>La reunión de escritores se realizó en Arequipa, Perú, del 10 al 15 de agosto de 2022</a:t>
            </a:r>
            <a:r>
              <a:rPr lang="es-ES" dirty="0"/>
              <a:t>. </a:t>
            </a:r>
            <a:endParaRPr lang="es-PE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8CB6770-1660-89FA-92B7-3D9D7FD9EDE1}"/>
              </a:ext>
            </a:extLst>
          </p:cNvPr>
          <p:cNvSpPr txBox="1"/>
          <p:nvPr/>
        </p:nvSpPr>
        <p:spPr>
          <a:xfrm>
            <a:off x="94745" y="3318570"/>
            <a:ext cx="9000492" cy="35394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s-ES" sz="2800" dirty="0"/>
              <a:t>El sujeto y el predicado no se separan con coma, aunque oralmente se haga una pausa: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dirty="0"/>
              <a:t> Los alumnos de primer ciclo de la Universidad Nacional del Santa asistieron virtualmente al curso de  nivelación en el área de Comunicación.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dirty="0"/>
              <a:t> Aquellos paisajes de la zona andina peruana fueron expuestos en la galería fotográfica.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dirty="0"/>
              <a:t>La que está en la puerta es mi madre. </a:t>
            </a:r>
            <a:endParaRPr lang="es-PE" sz="2800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4CC6FC9A-B8A7-F2C9-3F6D-867A3BB5567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4" t="13196" r="67305" b="8052"/>
          <a:stretch/>
        </p:blipFill>
        <p:spPr bwMode="auto">
          <a:xfrm>
            <a:off x="7164288" y="1916832"/>
            <a:ext cx="1368152" cy="151216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506297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E27AB5AA-7F25-5D20-CDA5-1C6B3A8D7D9B}"/>
              </a:ext>
            </a:extLst>
          </p:cNvPr>
          <p:cNvSpPr txBox="1"/>
          <p:nvPr/>
        </p:nvSpPr>
        <p:spPr>
          <a:xfrm>
            <a:off x="1" y="1593694"/>
            <a:ext cx="8964488" cy="22467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sz="2800" b="1" dirty="0"/>
              <a:t>En la datación de cartas y documentos, se escribe coma entre el día de la semana y el del mes</a:t>
            </a:r>
            <a:r>
              <a:rPr lang="es-ES" sz="2800" dirty="0"/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dirty="0"/>
              <a:t>Miércoles, 19 de agosto de 2022 </a:t>
            </a:r>
          </a:p>
          <a:p>
            <a:r>
              <a:rPr lang="es-ES" sz="2800" dirty="0"/>
              <a:t> Y entre el lugar y la fecha: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dirty="0"/>
              <a:t>Chimbote, 19 de agosto de 2022</a:t>
            </a:r>
            <a:endParaRPr lang="es-PE" sz="28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943C655-BCB9-9849-E0B9-521F59D2FB21}"/>
              </a:ext>
            </a:extLst>
          </p:cNvPr>
          <p:cNvSpPr txBox="1"/>
          <p:nvPr/>
        </p:nvSpPr>
        <p:spPr>
          <a:xfrm>
            <a:off x="143508" y="4294142"/>
            <a:ext cx="9144000" cy="206210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sz="3200" b="1" dirty="0"/>
              <a:t>La coma se usa inmediatamente después de una cita directa, un refrán o cualquier otra expresión breve</a:t>
            </a:r>
            <a:r>
              <a:rPr lang="es-ES" sz="3200" dirty="0"/>
              <a:t>: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dirty="0"/>
              <a:t>"Pase adelante", dijo Eva.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dirty="0"/>
              <a:t>“Querer es poder", se apresuró a contestar Rebeca</a:t>
            </a:r>
            <a:r>
              <a:rPr lang="es-ES" dirty="0"/>
              <a:t>.</a:t>
            </a:r>
            <a:endParaRPr lang="es-PE" dirty="0"/>
          </a:p>
        </p:txBody>
      </p:sp>
      <p:pic>
        <p:nvPicPr>
          <p:cNvPr id="6" name="Imagen 5" descr="Cómo usar la coma en español: 11 reglas - Elblogdeidiomas.es">
            <a:extLst>
              <a:ext uri="{FF2B5EF4-FFF2-40B4-BE49-F238E27FC236}">
                <a16:creationId xmlns:a16="http://schemas.microsoft.com/office/drawing/2014/main" id="{0F35CF0D-DA0E-2825-E3CD-1507BEA22D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56284"/>
            <a:ext cx="3125470" cy="1466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29938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ICIOS DEL LENGUAJE Quiz - Quizizz">
            <a:extLst>
              <a:ext uri="{FF2B5EF4-FFF2-40B4-BE49-F238E27FC236}">
                <a16:creationId xmlns:a16="http://schemas.microsoft.com/office/drawing/2014/main" id="{B1AA7404-EF4F-3555-5C12-FE315807B9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44000" cy="67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E4A24606-0031-4C78-24CE-BDE739DCA617}"/>
              </a:ext>
            </a:extLst>
          </p:cNvPr>
          <p:cNvSpPr/>
          <p:nvPr/>
        </p:nvSpPr>
        <p:spPr>
          <a:xfrm>
            <a:off x="611560" y="1484784"/>
            <a:ext cx="720080" cy="9361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PE" sz="540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3891110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4"/>
          <p:cNvSpPr>
            <a:spLocks noChangeArrowheads="1"/>
          </p:cNvSpPr>
          <p:nvPr/>
        </p:nvSpPr>
        <p:spPr bwMode="auto">
          <a:xfrm>
            <a:off x="3130550" y="620713"/>
            <a:ext cx="3097213" cy="647700"/>
          </a:xfrm>
          <a:prstGeom prst="ellipse">
            <a:avLst/>
          </a:prstGeom>
          <a:solidFill>
            <a:srgbClr val="FFCC66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400" b="1" dirty="0">
                <a:solidFill>
                  <a:schemeClr val="accent1"/>
                </a:solidFill>
              </a:rPr>
              <a:t>5.1. VULGARISMO</a:t>
            </a:r>
          </a:p>
        </p:txBody>
      </p:sp>
      <p:sp>
        <p:nvSpPr>
          <p:cNvPr id="4" name="Oval 6"/>
          <p:cNvSpPr>
            <a:spLocks noChangeArrowheads="1"/>
          </p:cNvSpPr>
          <p:nvPr/>
        </p:nvSpPr>
        <p:spPr bwMode="auto">
          <a:xfrm>
            <a:off x="323850" y="2422525"/>
            <a:ext cx="1800225" cy="647700"/>
          </a:xfrm>
          <a:prstGeom prst="ellipse">
            <a:avLst/>
          </a:prstGeom>
          <a:solidFill>
            <a:schemeClr val="tx2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b="1">
                <a:solidFill>
                  <a:srgbClr val="000066"/>
                </a:solidFill>
              </a:rPr>
              <a:t>POR ADICIÓN</a:t>
            </a:r>
          </a:p>
        </p:txBody>
      </p:sp>
      <p:sp>
        <p:nvSpPr>
          <p:cNvPr id="5" name="Oval 7"/>
          <p:cNvSpPr>
            <a:spLocks noChangeArrowheads="1"/>
          </p:cNvSpPr>
          <p:nvPr/>
        </p:nvSpPr>
        <p:spPr bwMode="auto">
          <a:xfrm>
            <a:off x="2339975" y="2422525"/>
            <a:ext cx="2160588" cy="647700"/>
          </a:xfrm>
          <a:prstGeom prst="ellipse">
            <a:avLst/>
          </a:prstGeom>
          <a:solidFill>
            <a:schemeClr val="tx2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b="1">
                <a:solidFill>
                  <a:srgbClr val="000066"/>
                </a:solidFill>
              </a:rPr>
              <a:t>POR SUPRESIÓN</a:t>
            </a:r>
          </a:p>
        </p:txBody>
      </p:sp>
      <p:sp>
        <p:nvSpPr>
          <p:cNvPr id="6" name="Oval 8"/>
          <p:cNvSpPr>
            <a:spLocks noChangeArrowheads="1"/>
          </p:cNvSpPr>
          <p:nvPr/>
        </p:nvSpPr>
        <p:spPr bwMode="auto">
          <a:xfrm>
            <a:off x="4859338" y="2422525"/>
            <a:ext cx="1798637" cy="647700"/>
          </a:xfrm>
          <a:prstGeom prst="ellipse">
            <a:avLst/>
          </a:prstGeom>
          <a:solidFill>
            <a:schemeClr val="tx2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b="1">
                <a:solidFill>
                  <a:srgbClr val="000066"/>
                </a:solidFill>
              </a:rPr>
              <a:t>POR CAMBIO</a:t>
            </a:r>
          </a:p>
        </p:txBody>
      </p:sp>
      <p:sp>
        <p:nvSpPr>
          <p:cNvPr id="7" name="Oval 9"/>
          <p:cNvSpPr>
            <a:spLocks noChangeArrowheads="1"/>
          </p:cNvSpPr>
          <p:nvPr/>
        </p:nvSpPr>
        <p:spPr bwMode="auto">
          <a:xfrm>
            <a:off x="6877050" y="2420938"/>
            <a:ext cx="2016125" cy="720725"/>
          </a:xfrm>
          <a:prstGeom prst="ellipse">
            <a:avLst/>
          </a:prstGeom>
          <a:solidFill>
            <a:schemeClr val="tx2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b="1">
                <a:solidFill>
                  <a:srgbClr val="000066"/>
                </a:solidFill>
              </a:rPr>
              <a:t>POR TRANSPO-</a:t>
            </a:r>
          </a:p>
          <a:p>
            <a:pPr algn="ctr"/>
            <a:r>
              <a:rPr lang="es-ES" b="1">
                <a:solidFill>
                  <a:srgbClr val="000066"/>
                </a:solidFill>
              </a:rPr>
              <a:t>SICIÓN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539750" y="3357563"/>
            <a:ext cx="1584325" cy="2708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dirty="0"/>
              <a:t>“</a:t>
            </a:r>
            <a:r>
              <a:rPr lang="es-ES" sz="2000" dirty="0" err="1"/>
              <a:t>dijistes</a:t>
            </a:r>
            <a:r>
              <a:rPr lang="es-ES" sz="2000" dirty="0"/>
              <a:t>”</a:t>
            </a:r>
          </a:p>
          <a:p>
            <a:pPr eaLnBrk="1" hangingPunct="1">
              <a:spcBef>
                <a:spcPct val="50000"/>
              </a:spcBef>
            </a:pPr>
            <a:r>
              <a:rPr lang="es-ES" sz="2000" dirty="0"/>
              <a:t>“</a:t>
            </a:r>
            <a:r>
              <a:rPr lang="es-ES" sz="2000" dirty="0" err="1"/>
              <a:t>trompezar</a:t>
            </a:r>
            <a:r>
              <a:rPr lang="es-ES" sz="2000" dirty="0"/>
              <a:t>”</a:t>
            </a:r>
          </a:p>
          <a:p>
            <a:pPr eaLnBrk="1" hangingPunct="1">
              <a:spcBef>
                <a:spcPct val="50000"/>
              </a:spcBef>
            </a:pPr>
            <a:r>
              <a:rPr lang="es-ES" sz="2000" dirty="0"/>
              <a:t>“</a:t>
            </a:r>
            <a:r>
              <a:rPr lang="es-ES" sz="2000" dirty="0" err="1"/>
              <a:t>dea</a:t>
            </a:r>
            <a:r>
              <a:rPr lang="es-ES" sz="2000" dirty="0"/>
              <a:t>”</a:t>
            </a:r>
          </a:p>
          <a:p>
            <a:pPr eaLnBrk="1" hangingPunct="1">
              <a:spcBef>
                <a:spcPct val="50000"/>
              </a:spcBef>
            </a:pPr>
            <a:r>
              <a:rPr lang="es-ES" sz="2000" dirty="0"/>
              <a:t>“emprestar”</a:t>
            </a:r>
          </a:p>
          <a:p>
            <a:pPr eaLnBrk="1" hangingPunct="1">
              <a:spcBef>
                <a:spcPct val="50000"/>
              </a:spcBef>
            </a:pPr>
            <a:r>
              <a:rPr lang="es-ES" sz="2000" dirty="0"/>
              <a:t>“</a:t>
            </a:r>
            <a:r>
              <a:rPr lang="es-ES" sz="2000" dirty="0" err="1"/>
              <a:t>nadies</a:t>
            </a:r>
            <a:r>
              <a:rPr lang="es-ES" sz="2000" dirty="0"/>
              <a:t>”</a:t>
            </a:r>
          </a:p>
          <a:p>
            <a:pPr eaLnBrk="1" hangingPunct="1">
              <a:spcBef>
                <a:spcPct val="50000"/>
              </a:spcBef>
            </a:pPr>
            <a:r>
              <a:rPr lang="es-ES" sz="2000" dirty="0"/>
              <a:t>“</a:t>
            </a:r>
            <a:r>
              <a:rPr lang="es-ES" sz="2000" dirty="0" err="1"/>
              <a:t>preveer</a:t>
            </a:r>
            <a:r>
              <a:rPr lang="es-ES" dirty="0"/>
              <a:t>”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2700338" y="3357563"/>
            <a:ext cx="1584325" cy="312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dirty="0"/>
              <a:t>“</a:t>
            </a:r>
            <a:r>
              <a:rPr lang="es-ES" sz="2000" dirty="0" err="1"/>
              <a:t>leendo</a:t>
            </a:r>
            <a:r>
              <a:rPr lang="es-ES" sz="2000" dirty="0"/>
              <a:t>”</a:t>
            </a:r>
          </a:p>
          <a:p>
            <a:pPr eaLnBrk="1" hangingPunct="1">
              <a:spcBef>
                <a:spcPct val="50000"/>
              </a:spcBef>
            </a:pPr>
            <a:r>
              <a:rPr lang="es-ES" sz="2000" dirty="0"/>
              <a:t>“</a:t>
            </a:r>
            <a:r>
              <a:rPr lang="es-ES" sz="2000" dirty="0" err="1"/>
              <a:t>verdá</a:t>
            </a:r>
            <a:r>
              <a:rPr lang="es-ES" sz="2000" dirty="0"/>
              <a:t>”</a:t>
            </a:r>
          </a:p>
          <a:p>
            <a:pPr eaLnBrk="1" hangingPunct="1">
              <a:spcBef>
                <a:spcPct val="50000"/>
              </a:spcBef>
            </a:pPr>
            <a:r>
              <a:rPr lang="es-ES" sz="2000" dirty="0"/>
              <a:t>“</a:t>
            </a:r>
            <a:r>
              <a:rPr lang="es-ES" sz="2000" dirty="0" err="1"/>
              <a:t>fóforos</a:t>
            </a:r>
            <a:r>
              <a:rPr lang="es-ES" sz="2000" dirty="0"/>
              <a:t>”</a:t>
            </a:r>
          </a:p>
          <a:p>
            <a:pPr eaLnBrk="1" hangingPunct="1">
              <a:spcBef>
                <a:spcPct val="50000"/>
              </a:spcBef>
            </a:pPr>
            <a:r>
              <a:rPr lang="es-ES" sz="2000" dirty="0"/>
              <a:t>“</a:t>
            </a:r>
            <a:r>
              <a:rPr lang="es-ES" sz="2000" dirty="0" err="1"/>
              <a:t>apreta</a:t>
            </a:r>
            <a:r>
              <a:rPr lang="es-ES" sz="2000" dirty="0"/>
              <a:t>”</a:t>
            </a:r>
          </a:p>
          <a:p>
            <a:pPr eaLnBrk="1" hangingPunct="1">
              <a:spcBef>
                <a:spcPct val="50000"/>
              </a:spcBef>
            </a:pPr>
            <a:r>
              <a:rPr lang="es-ES" sz="2000" dirty="0"/>
              <a:t>“</a:t>
            </a:r>
            <a:r>
              <a:rPr lang="es-ES" sz="2000" dirty="0" err="1"/>
              <a:t>andé</a:t>
            </a:r>
            <a:r>
              <a:rPr lang="es-ES" sz="2000" dirty="0"/>
              <a:t>”</a:t>
            </a:r>
          </a:p>
          <a:p>
            <a:pPr eaLnBrk="1" hangingPunct="1">
              <a:spcBef>
                <a:spcPct val="50000"/>
              </a:spcBef>
            </a:pPr>
            <a:r>
              <a:rPr lang="es-ES" sz="2000" dirty="0"/>
              <a:t>“</a:t>
            </a:r>
            <a:r>
              <a:rPr lang="es-ES" sz="2000" dirty="0" err="1"/>
              <a:t>creendo</a:t>
            </a:r>
            <a:r>
              <a:rPr lang="es-ES" dirty="0"/>
              <a:t>”</a:t>
            </a:r>
          </a:p>
          <a:p>
            <a:pPr eaLnBrk="1" hangingPunct="1">
              <a:spcBef>
                <a:spcPct val="50000"/>
              </a:spcBef>
            </a:pPr>
            <a:endParaRPr lang="es-ES" dirty="0"/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5148263" y="3357563"/>
            <a:ext cx="1584325" cy="2662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dirty="0"/>
              <a:t>“</a:t>
            </a:r>
            <a:r>
              <a:rPr lang="es-ES" sz="2000" dirty="0" err="1"/>
              <a:t>peñizcar</a:t>
            </a:r>
            <a:r>
              <a:rPr lang="es-ES" sz="2000" dirty="0"/>
              <a:t>”</a:t>
            </a:r>
          </a:p>
          <a:p>
            <a:pPr eaLnBrk="1" hangingPunct="1">
              <a:spcBef>
                <a:spcPct val="50000"/>
              </a:spcBef>
            </a:pPr>
            <a:r>
              <a:rPr lang="es-ES" sz="2000" dirty="0"/>
              <a:t>“</a:t>
            </a:r>
            <a:r>
              <a:rPr lang="es-ES" sz="2000" dirty="0" err="1"/>
              <a:t>interperie</a:t>
            </a:r>
            <a:r>
              <a:rPr lang="es-ES" sz="2000" dirty="0"/>
              <a:t>”</a:t>
            </a:r>
          </a:p>
          <a:p>
            <a:pPr eaLnBrk="1" hangingPunct="1">
              <a:spcBef>
                <a:spcPct val="50000"/>
              </a:spcBef>
            </a:pPr>
            <a:r>
              <a:rPr lang="es-ES" sz="2000" dirty="0"/>
              <a:t>“</a:t>
            </a:r>
            <a:r>
              <a:rPr lang="es-ES" sz="2000" dirty="0" err="1"/>
              <a:t>comisería</a:t>
            </a:r>
            <a:r>
              <a:rPr lang="es-ES" sz="2000" dirty="0"/>
              <a:t>”</a:t>
            </a:r>
          </a:p>
          <a:p>
            <a:pPr eaLnBrk="1" hangingPunct="1">
              <a:spcBef>
                <a:spcPct val="50000"/>
              </a:spcBef>
            </a:pPr>
            <a:r>
              <a:rPr lang="es-ES" sz="2000" dirty="0"/>
              <a:t>“</a:t>
            </a:r>
            <a:r>
              <a:rPr lang="es-ES" sz="2000" dirty="0" err="1"/>
              <a:t>álbunes</a:t>
            </a:r>
            <a:r>
              <a:rPr lang="es-ES" sz="2000" dirty="0"/>
              <a:t>”</a:t>
            </a:r>
          </a:p>
          <a:p>
            <a:pPr eaLnBrk="1" hangingPunct="1">
              <a:spcBef>
                <a:spcPct val="50000"/>
              </a:spcBef>
            </a:pPr>
            <a:r>
              <a:rPr lang="es-ES" sz="2000" dirty="0"/>
              <a:t>“haiga”</a:t>
            </a:r>
          </a:p>
          <a:p>
            <a:pPr eaLnBrk="1" hangingPunct="1">
              <a:spcBef>
                <a:spcPct val="50000"/>
              </a:spcBef>
            </a:pPr>
            <a:endParaRPr lang="es-ES" dirty="0"/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7164388" y="3357563"/>
            <a:ext cx="1584325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dirty="0"/>
              <a:t>“</a:t>
            </a:r>
            <a:r>
              <a:rPr lang="es-ES" dirty="0" err="1"/>
              <a:t>dentrífico</a:t>
            </a:r>
            <a:r>
              <a:rPr lang="es-ES" dirty="0"/>
              <a:t>”</a:t>
            </a:r>
          </a:p>
          <a:p>
            <a:pPr eaLnBrk="1" hangingPunct="1">
              <a:spcBef>
                <a:spcPct val="50000"/>
              </a:spcBef>
            </a:pPr>
            <a:r>
              <a:rPr lang="es-ES" dirty="0"/>
              <a:t>“</a:t>
            </a:r>
            <a:r>
              <a:rPr lang="es-ES" dirty="0" err="1"/>
              <a:t>polvadera</a:t>
            </a:r>
            <a:r>
              <a:rPr lang="es-ES" dirty="0"/>
              <a:t>”</a:t>
            </a:r>
          </a:p>
          <a:p>
            <a:pPr eaLnBrk="1" hangingPunct="1">
              <a:spcBef>
                <a:spcPct val="50000"/>
              </a:spcBef>
            </a:pPr>
            <a:r>
              <a:rPr lang="es-ES" dirty="0"/>
              <a:t>“</a:t>
            </a:r>
            <a:r>
              <a:rPr lang="es-ES" dirty="0" err="1"/>
              <a:t>anmistía</a:t>
            </a:r>
            <a:r>
              <a:rPr lang="es-ES" dirty="0"/>
              <a:t>”</a:t>
            </a:r>
          </a:p>
          <a:p>
            <a:pPr eaLnBrk="1" hangingPunct="1">
              <a:spcBef>
                <a:spcPct val="50000"/>
              </a:spcBef>
            </a:pPr>
            <a:endParaRPr lang="es-ES" dirty="0"/>
          </a:p>
          <a:p>
            <a:pPr eaLnBrk="1" hangingPunct="1">
              <a:spcBef>
                <a:spcPct val="50000"/>
              </a:spcBef>
            </a:pPr>
            <a:endParaRPr lang="es-ES" dirty="0"/>
          </a:p>
        </p:txBody>
      </p:sp>
      <p:sp>
        <p:nvSpPr>
          <p:cNvPr id="12" name="Line 14"/>
          <p:cNvSpPr>
            <a:spLocks noChangeShapeType="1"/>
          </p:cNvSpPr>
          <p:nvPr/>
        </p:nvSpPr>
        <p:spPr bwMode="auto">
          <a:xfrm>
            <a:off x="1258888" y="1916113"/>
            <a:ext cx="6626225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13" name="Line 15"/>
          <p:cNvSpPr>
            <a:spLocks noChangeShapeType="1"/>
          </p:cNvSpPr>
          <p:nvPr/>
        </p:nvSpPr>
        <p:spPr bwMode="auto">
          <a:xfrm>
            <a:off x="4735513" y="1268413"/>
            <a:ext cx="0" cy="6477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14" name="Line 16"/>
          <p:cNvSpPr>
            <a:spLocks noChangeShapeType="1"/>
          </p:cNvSpPr>
          <p:nvPr/>
        </p:nvSpPr>
        <p:spPr bwMode="auto">
          <a:xfrm flipH="1">
            <a:off x="1258888" y="1916113"/>
            <a:ext cx="0" cy="504825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15" name="Line 17"/>
          <p:cNvSpPr>
            <a:spLocks noChangeShapeType="1"/>
          </p:cNvSpPr>
          <p:nvPr/>
        </p:nvSpPr>
        <p:spPr bwMode="auto">
          <a:xfrm flipH="1">
            <a:off x="3419475" y="1916113"/>
            <a:ext cx="0" cy="504825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 flipH="1">
            <a:off x="5795963" y="1916113"/>
            <a:ext cx="0" cy="504825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17" name="Line 19"/>
          <p:cNvSpPr>
            <a:spLocks noChangeShapeType="1"/>
          </p:cNvSpPr>
          <p:nvPr/>
        </p:nvSpPr>
        <p:spPr bwMode="auto">
          <a:xfrm flipH="1">
            <a:off x="7885113" y="1916113"/>
            <a:ext cx="0" cy="504825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18" name="17 Rectángulo redondeado"/>
          <p:cNvSpPr/>
          <p:nvPr/>
        </p:nvSpPr>
        <p:spPr>
          <a:xfrm>
            <a:off x="252090" y="502243"/>
            <a:ext cx="8784406" cy="595109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564685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88490"/>
            <a:ext cx="9144000" cy="655564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s-ES" sz="2400" b="1" dirty="0">
              <a:solidFill>
                <a:srgbClr val="0070C0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s-ES" sz="2400" b="1" dirty="0">
                <a:solidFill>
                  <a:srgbClr val="0070C0"/>
                </a:solidFill>
              </a:rPr>
              <a:t>    Forma correcta:</a:t>
            </a:r>
          </a:p>
          <a:p>
            <a:pPr eaLnBrk="1" hangingPunct="1">
              <a:spcBef>
                <a:spcPct val="50000"/>
              </a:spcBef>
            </a:pPr>
            <a:r>
              <a:rPr lang="es-ES" sz="2000" dirty="0"/>
              <a:t>     dijiste		leyendo		pellizcar	dentífrico</a:t>
            </a:r>
          </a:p>
          <a:p>
            <a:pPr eaLnBrk="1" hangingPunct="1">
              <a:spcBef>
                <a:spcPct val="50000"/>
              </a:spcBef>
            </a:pPr>
            <a:r>
              <a:rPr lang="es-ES" sz="2000" dirty="0"/>
              <a:t>    tropezar	             verdad		intemperie	polvareda</a:t>
            </a:r>
          </a:p>
          <a:p>
            <a:pPr eaLnBrk="1" hangingPunct="1">
              <a:spcBef>
                <a:spcPct val="50000"/>
              </a:spcBef>
            </a:pPr>
            <a:r>
              <a:rPr lang="es-ES" sz="2000" dirty="0"/>
              <a:t>    dé		             fósforo		comisaría	amnistía</a:t>
            </a:r>
          </a:p>
          <a:p>
            <a:pPr eaLnBrk="1" hangingPunct="1">
              <a:spcBef>
                <a:spcPct val="50000"/>
              </a:spcBef>
            </a:pPr>
            <a:r>
              <a:rPr lang="es-ES" sz="2000" dirty="0"/>
              <a:t>    prestar		aprietan	álbumes</a:t>
            </a:r>
          </a:p>
          <a:p>
            <a:pPr eaLnBrk="1" hangingPunct="1">
              <a:spcBef>
                <a:spcPct val="50000"/>
              </a:spcBef>
            </a:pPr>
            <a:r>
              <a:rPr lang="es-ES" sz="2000" dirty="0"/>
              <a:t>    haya</a:t>
            </a:r>
          </a:p>
          <a:p>
            <a:pPr eaLnBrk="1" hangingPunct="1">
              <a:spcBef>
                <a:spcPct val="50000"/>
              </a:spcBef>
            </a:pPr>
            <a:r>
              <a:rPr lang="es-ES" sz="2000" dirty="0"/>
              <a:t>    nadie</a:t>
            </a:r>
          </a:p>
          <a:p>
            <a:pPr eaLnBrk="1" hangingPunct="1">
              <a:spcBef>
                <a:spcPct val="50000"/>
              </a:spcBef>
            </a:pPr>
            <a:endParaRPr lang="es-ES" sz="2000" dirty="0"/>
          </a:p>
          <a:p>
            <a:pPr eaLnBrk="1" hangingPunct="1">
              <a:spcBef>
                <a:spcPct val="50000"/>
              </a:spcBef>
            </a:pPr>
            <a:endParaRPr lang="es-ES" sz="2000" dirty="0"/>
          </a:p>
          <a:p>
            <a:pPr eaLnBrk="1" hangingPunct="1">
              <a:spcBef>
                <a:spcPct val="50000"/>
              </a:spcBef>
            </a:pPr>
            <a:endParaRPr lang="es-ES" sz="2000" dirty="0"/>
          </a:p>
          <a:p>
            <a:pPr eaLnBrk="1" hangingPunct="1">
              <a:spcBef>
                <a:spcPct val="50000"/>
              </a:spcBef>
            </a:pPr>
            <a:r>
              <a:rPr lang="es-ES" sz="2000" dirty="0"/>
              <a:t> 	</a:t>
            </a:r>
          </a:p>
          <a:p>
            <a:pPr eaLnBrk="1" hangingPunct="1">
              <a:spcBef>
                <a:spcPct val="50000"/>
              </a:spcBef>
            </a:pPr>
            <a:endParaRPr lang="es-ES" sz="2000" dirty="0"/>
          </a:p>
          <a:p>
            <a:pPr eaLnBrk="1" hangingPunct="1">
              <a:spcBef>
                <a:spcPct val="50000"/>
              </a:spcBef>
            </a:pPr>
            <a:r>
              <a:rPr lang="es-ES" sz="2000" dirty="0"/>
              <a:t>	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187450" y="4398963"/>
            <a:ext cx="1152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 b="1" dirty="0">
                <a:solidFill>
                  <a:srgbClr val="0070C0"/>
                </a:solidFill>
              </a:rPr>
              <a:t>Verbo</a:t>
            </a:r>
            <a:r>
              <a:rPr lang="es-ES" dirty="0"/>
              <a:t>	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203575" y="36449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dirty="0"/>
              <a:t>saber	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203575" y="4141788"/>
            <a:ext cx="1439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/>
              <a:t>satisfacer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3203575" y="4718050"/>
            <a:ext cx="1439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/>
              <a:t>andar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3203575" y="5294313"/>
            <a:ext cx="1439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dirty="0"/>
              <a:t>prever</a:t>
            </a:r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 flipV="1">
            <a:off x="2266950" y="3933825"/>
            <a:ext cx="936625" cy="7191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>
            <a:off x="2266950" y="4652963"/>
            <a:ext cx="863600" cy="792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auto">
          <a:xfrm>
            <a:off x="2266950" y="4652963"/>
            <a:ext cx="936625" cy="288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PE"/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 flipV="1">
            <a:off x="2266950" y="4365625"/>
            <a:ext cx="936625" cy="287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154659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0" y="3046413"/>
            <a:ext cx="332898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3000" b="1" dirty="0"/>
              <a:t>5.2.Redundancia</a:t>
            </a:r>
            <a:endParaRPr lang="es-ES" sz="3000" dirty="0"/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3650977" y="166260"/>
            <a:ext cx="4927101" cy="655564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 dirty="0"/>
              <a:t>Sube arriba</a:t>
            </a:r>
          </a:p>
          <a:p>
            <a:pPr eaLnBrk="1" hangingPunct="1">
              <a:spcBef>
                <a:spcPct val="50000"/>
              </a:spcBef>
            </a:pPr>
            <a:r>
              <a:rPr lang="es-ES" sz="2400" dirty="0"/>
              <a:t>Entra adentro</a:t>
            </a:r>
          </a:p>
          <a:p>
            <a:pPr eaLnBrk="1" hangingPunct="1">
              <a:spcBef>
                <a:spcPct val="50000"/>
              </a:spcBef>
            </a:pPr>
            <a:r>
              <a:rPr lang="es-ES" sz="2400" dirty="0"/>
              <a:t>Sal afuera</a:t>
            </a:r>
          </a:p>
          <a:p>
            <a:pPr eaLnBrk="1" hangingPunct="1">
              <a:spcBef>
                <a:spcPct val="50000"/>
              </a:spcBef>
            </a:pPr>
            <a:r>
              <a:rPr lang="es-ES" sz="2400" dirty="0"/>
              <a:t>Vuelvo a repetir</a:t>
            </a:r>
          </a:p>
          <a:p>
            <a:pPr eaLnBrk="1" hangingPunct="1">
              <a:spcBef>
                <a:spcPct val="50000"/>
              </a:spcBef>
            </a:pPr>
            <a:r>
              <a:rPr lang="es-ES" sz="2400" dirty="0"/>
              <a:t>Cardumen de peces</a:t>
            </a:r>
          </a:p>
          <a:p>
            <a:pPr eaLnBrk="1" hangingPunct="1">
              <a:spcBef>
                <a:spcPct val="50000"/>
              </a:spcBef>
            </a:pPr>
            <a:r>
              <a:rPr lang="es-ES" sz="2400" dirty="0"/>
              <a:t>Leer la lectura</a:t>
            </a:r>
          </a:p>
          <a:p>
            <a:pPr eaLnBrk="1" hangingPunct="1">
              <a:spcBef>
                <a:spcPct val="50000"/>
              </a:spcBef>
            </a:pPr>
            <a:r>
              <a:rPr lang="es-ES" sz="2400" dirty="0"/>
              <a:t>Come la comida</a:t>
            </a:r>
          </a:p>
          <a:p>
            <a:pPr eaLnBrk="1" hangingPunct="1">
              <a:spcBef>
                <a:spcPct val="50000"/>
              </a:spcBef>
            </a:pPr>
            <a:r>
              <a:rPr lang="es-ES" sz="2400" dirty="0"/>
              <a:t>Lapso de tiempo</a:t>
            </a:r>
          </a:p>
          <a:p>
            <a:pPr eaLnBrk="1" hangingPunct="1">
              <a:spcBef>
                <a:spcPct val="50000"/>
              </a:spcBef>
            </a:pPr>
            <a:r>
              <a:rPr lang="es-ES" sz="2400" dirty="0"/>
              <a:t>Tiene una hija mujer</a:t>
            </a:r>
          </a:p>
          <a:p>
            <a:pPr eaLnBrk="1" hangingPunct="1">
              <a:spcBef>
                <a:spcPct val="50000"/>
              </a:spcBef>
            </a:pPr>
            <a:r>
              <a:rPr lang="es-ES" sz="2400" dirty="0"/>
              <a:t>Tenemos que proseguir adelante</a:t>
            </a:r>
          </a:p>
          <a:p>
            <a:pPr eaLnBrk="1" hangingPunct="1">
              <a:spcBef>
                <a:spcPct val="50000"/>
              </a:spcBef>
            </a:pPr>
            <a:r>
              <a:rPr lang="es-ES" sz="2400" dirty="0"/>
              <a:t>Hemorragia de sangre</a:t>
            </a:r>
          </a:p>
          <a:p>
            <a:pPr eaLnBrk="1" hangingPunct="1">
              <a:spcBef>
                <a:spcPct val="50000"/>
              </a:spcBef>
            </a:pPr>
            <a:endParaRPr lang="es-ES" sz="2400" dirty="0"/>
          </a:p>
        </p:txBody>
      </p:sp>
      <p:sp>
        <p:nvSpPr>
          <p:cNvPr id="7172" name="AutoShape 13"/>
          <p:cNvSpPr>
            <a:spLocks/>
          </p:cNvSpPr>
          <p:nvPr/>
        </p:nvSpPr>
        <p:spPr bwMode="auto">
          <a:xfrm>
            <a:off x="3438525" y="347663"/>
            <a:ext cx="215900" cy="6192837"/>
          </a:xfrm>
          <a:prstGeom prst="leftBrace">
            <a:avLst>
              <a:gd name="adj1" fmla="val 239032"/>
              <a:gd name="adj2" fmla="val 50000"/>
            </a:avLst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94906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66C1E524-4940-9C6E-D633-94AE846BBC17}"/>
              </a:ext>
            </a:extLst>
          </p:cNvPr>
          <p:cNvSpPr txBox="1"/>
          <p:nvPr/>
        </p:nvSpPr>
        <p:spPr>
          <a:xfrm>
            <a:off x="0" y="97129"/>
            <a:ext cx="9144000" cy="689124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erradicar de raíz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recuperarse favorablemente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sigue vigente en la actualidad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volver a repetir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médico oncólogo.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arsenal de armas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volver a reanudar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autopsia de un cadáver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prever con anticipación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veredicto final o último veredicto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puño cerrado.</a:t>
            </a:r>
          </a:p>
        </p:txBody>
      </p:sp>
      <p:pic>
        <p:nvPicPr>
          <p:cNvPr id="4" name="Imagen 3" descr="217 fotos e imágenes de Conference Table White Background - Getty Images">
            <a:extLst>
              <a:ext uri="{FF2B5EF4-FFF2-40B4-BE49-F238E27FC236}">
                <a16:creationId xmlns:a16="http://schemas.microsoft.com/office/drawing/2014/main" id="{A71F9164-B26C-BB9A-04D0-F0387D3E84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310503"/>
            <a:ext cx="3528392" cy="44644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36617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val 4"/>
          <p:cNvSpPr>
            <a:spLocks noChangeArrowheads="1"/>
          </p:cNvSpPr>
          <p:nvPr/>
        </p:nvSpPr>
        <p:spPr bwMode="auto">
          <a:xfrm>
            <a:off x="2771775" y="0"/>
            <a:ext cx="3600450" cy="1511894"/>
          </a:xfrm>
          <a:prstGeom prst="ellipse">
            <a:avLst/>
          </a:prstGeom>
          <a:solidFill>
            <a:srgbClr val="FFCC66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3000" b="1" dirty="0">
                <a:solidFill>
                  <a:schemeClr val="accent1"/>
                </a:solidFill>
              </a:rPr>
              <a:t>5.3. SOLECISMO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0" y="1511894"/>
            <a:ext cx="9144000" cy="763901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 marL="361950" indent="-3619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endParaRPr lang="es-ES" sz="2000" b="1" dirty="0">
              <a:solidFill>
                <a:srgbClr val="FFFF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s-ES" sz="2000" b="1" dirty="0">
              <a:solidFill>
                <a:srgbClr val="FFFF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s-ES" sz="2000" b="1" dirty="0">
              <a:solidFill>
                <a:srgbClr val="FFFF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s-ES" sz="2000" b="1" dirty="0">
              <a:solidFill>
                <a:srgbClr val="FFFF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s-ES" sz="2000" b="1" dirty="0">
              <a:solidFill>
                <a:srgbClr val="FFFF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s-ES" sz="2000" b="1" dirty="0">
              <a:solidFill>
                <a:srgbClr val="FFFF00"/>
              </a:solidFill>
            </a:endParaRPr>
          </a:p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s-ES" sz="2000" dirty="0"/>
              <a:t>	                 </a:t>
            </a:r>
            <a:r>
              <a:rPr lang="es-ES" sz="2400" dirty="0"/>
              <a:t>Una escuela académica – profesional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s-ES" sz="2400" dirty="0"/>
              <a:t>			                         ↓ 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s-ES" sz="2400" dirty="0"/>
              <a:t>		        correcto:      </a:t>
            </a:r>
            <a:r>
              <a:rPr lang="es-ES" sz="2400" b="1" dirty="0"/>
              <a:t>académico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endParaRPr lang="es-ES" sz="2000" b="1" dirty="0"/>
          </a:p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endParaRPr lang="es-ES" sz="2000" b="1" dirty="0"/>
          </a:p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endParaRPr lang="es-ES" sz="2000" b="1" dirty="0"/>
          </a:p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endParaRPr lang="es-ES" sz="2000" b="1" dirty="0"/>
          </a:p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endParaRPr lang="es-ES" sz="2000" b="1" dirty="0"/>
          </a:p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s-ES" sz="2000" dirty="0"/>
              <a:t>     </a:t>
            </a:r>
          </a:p>
          <a:p>
            <a:pPr eaLnBrk="1" hangingPunct="1">
              <a:spcBef>
                <a:spcPct val="50000"/>
              </a:spcBef>
            </a:pPr>
            <a:endParaRPr lang="es-ES" sz="2000" dirty="0"/>
          </a:p>
          <a:p>
            <a:pPr eaLnBrk="1" hangingPunct="1">
              <a:spcBef>
                <a:spcPct val="50000"/>
              </a:spcBef>
            </a:pPr>
            <a:endParaRPr lang="es-ES" sz="2000" dirty="0"/>
          </a:p>
          <a:p>
            <a:pPr eaLnBrk="1" hangingPunct="1">
              <a:spcBef>
                <a:spcPct val="50000"/>
              </a:spcBef>
            </a:pPr>
            <a:endParaRPr lang="es-ES" sz="2000" dirty="0"/>
          </a:p>
        </p:txBody>
      </p:sp>
      <p:sp>
        <p:nvSpPr>
          <p:cNvPr id="2" name="1 Rectángulo"/>
          <p:cNvSpPr/>
          <p:nvPr/>
        </p:nvSpPr>
        <p:spPr>
          <a:xfrm>
            <a:off x="0" y="1548854"/>
            <a:ext cx="9144000" cy="577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dirty="0"/>
              <a:t>     </a:t>
            </a:r>
          </a:p>
          <a:p>
            <a:pPr algn="just">
              <a:spcBef>
                <a:spcPct val="50000"/>
              </a:spcBef>
            </a:pPr>
            <a:r>
              <a:rPr lang="es-ES" sz="3200" dirty="0"/>
              <a:t>Se </a:t>
            </a:r>
            <a:r>
              <a:rPr lang="es-ES" sz="3200" u="sng" dirty="0"/>
              <a:t>manchó</a:t>
            </a:r>
            <a:r>
              <a:rPr lang="es-ES" sz="3200" dirty="0"/>
              <a:t> el </a:t>
            </a:r>
            <a:r>
              <a:rPr lang="es-ES" sz="3200" u="sng" dirty="0"/>
              <a:t>mantel</a:t>
            </a:r>
            <a:r>
              <a:rPr lang="es-ES" sz="3200" dirty="0"/>
              <a:t> y la </a:t>
            </a:r>
            <a:r>
              <a:rPr lang="es-ES" sz="3200" u="sng" dirty="0"/>
              <a:t>servilleta</a:t>
            </a:r>
            <a:r>
              <a:rPr lang="es-ES" sz="3200" dirty="0"/>
              <a:t> con la grasa.</a:t>
            </a:r>
          </a:p>
          <a:p>
            <a:pPr algn="just">
              <a:spcBef>
                <a:spcPct val="50000"/>
              </a:spcBef>
            </a:pPr>
            <a:r>
              <a:rPr lang="es-ES" sz="3200" b="1" dirty="0">
                <a:solidFill>
                  <a:srgbClr val="FFFF00"/>
                </a:solidFill>
              </a:rPr>
              <a:t>         </a:t>
            </a:r>
            <a:r>
              <a:rPr lang="es-ES" sz="3200" b="1" dirty="0"/>
              <a:t>CORRECTO </a:t>
            </a:r>
            <a:r>
              <a:rPr lang="es-ES" sz="3200" dirty="0"/>
              <a:t>:</a:t>
            </a:r>
            <a:r>
              <a:rPr lang="es-ES" sz="3200" dirty="0">
                <a:solidFill>
                  <a:srgbClr val="FFFF00"/>
                </a:solidFill>
              </a:rPr>
              <a:t>:</a:t>
            </a:r>
          </a:p>
          <a:p>
            <a:pPr algn="just">
              <a:spcBef>
                <a:spcPct val="50000"/>
              </a:spcBef>
            </a:pPr>
            <a:r>
              <a:rPr lang="es-ES" sz="3200" dirty="0"/>
              <a:t>Se mancharon el mantel y la servilleta con la grasa.</a:t>
            </a:r>
          </a:p>
          <a:p>
            <a:pPr algn="just">
              <a:spcBef>
                <a:spcPct val="50000"/>
              </a:spcBef>
            </a:pPr>
            <a:endParaRPr lang="es-ES" sz="2400" dirty="0"/>
          </a:p>
          <a:p>
            <a:pPr algn="just">
              <a:spcBef>
                <a:spcPct val="50000"/>
              </a:spcBef>
            </a:pPr>
            <a:endParaRPr lang="es-ES" sz="2400" dirty="0"/>
          </a:p>
          <a:p>
            <a:pPr algn="just">
              <a:spcBef>
                <a:spcPct val="50000"/>
              </a:spcBef>
            </a:pPr>
            <a:endParaRPr lang="es-ES" sz="2800" dirty="0"/>
          </a:p>
          <a:p>
            <a:pPr algn="just">
              <a:spcBef>
                <a:spcPct val="50000"/>
              </a:spcBef>
            </a:pPr>
            <a:endParaRPr lang="es-ES" dirty="0"/>
          </a:p>
          <a:p>
            <a:pPr algn="just">
              <a:spcBef>
                <a:spcPct val="50000"/>
              </a:spcBef>
            </a:pPr>
            <a:endParaRPr lang="es-ES" dirty="0"/>
          </a:p>
          <a:p>
            <a:pPr algn="just">
              <a:spcBef>
                <a:spcPct val="50000"/>
              </a:spcBef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723567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1039747"/>
            <a:ext cx="9144000" cy="690958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b="1" dirty="0"/>
              <a:t> </a:t>
            </a:r>
            <a:r>
              <a:rPr lang="es-ES" sz="3200" b="1" dirty="0"/>
              <a:t>VERBO HABER</a:t>
            </a:r>
          </a:p>
          <a:p>
            <a:pPr lvl="0" algn="just">
              <a:spcBef>
                <a:spcPct val="50000"/>
              </a:spcBef>
            </a:pPr>
            <a:r>
              <a:rPr lang="es-ES" sz="3200" b="1" dirty="0">
                <a:solidFill>
                  <a:prstClr val="black"/>
                </a:solidFill>
              </a:rPr>
              <a:t>  INCORRECTO	</a:t>
            </a:r>
            <a:r>
              <a:rPr lang="es-ES" sz="3200" dirty="0">
                <a:solidFill>
                  <a:prstClr val="black"/>
                </a:solidFill>
              </a:rPr>
              <a:t>        Hubieron muchos espectadores 				en  el   coliseo.</a:t>
            </a:r>
          </a:p>
          <a:p>
            <a:pPr algn="just">
              <a:spcBef>
                <a:spcPct val="50000"/>
              </a:spcBef>
            </a:pPr>
            <a:r>
              <a:rPr lang="es-ES" sz="3200" b="1" dirty="0"/>
              <a:t>  CORRECTO 	        Hubo </a:t>
            </a:r>
            <a:r>
              <a:rPr lang="es-ES" sz="3200" dirty="0"/>
              <a:t>muchos espectadores en 				el coliseo.</a:t>
            </a:r>
            <a:endParaRPr lang="es-ES" sz="3200" b="1" dirty="0"/>
          </a:p>
          <a:p>
            <a:pPr algn="just">
              <a:spcBef>
                <a:spcPct val="50000"/>
              </a:spcBef>
            </a:pPr>
            <a:r>
              <a:rPr lang="es-ES" sz="3200" dirty="0"/>
              <a:t>  Así como se dice: “</a:t>
            </a:r>
            <a:r>
              <a:rPr lang="es-ES" sz="3200" b="1" u="sng" dirty="0"/>
              <a:t>hay</a:t>
            </a:r>
            <a:r>
              <a:rPr lang="es-ES" sz="3200" dirty="0"/>
              <a:t> personas esperando”, se debe decir:    		    “</a:t>
            </a:r>
            <a:r>
              <a:rPr lang="es-ES" sz="3200" b="1" u="sng" dirty="0"/>
              <a:t>había</a:t>
            </a:r>
            <a:r>
              <a:rPr lang="es-ES" sz="3200" dirty="0"/>
              <a:t> personas esperando”,</a:t>
            </a:r>
          </a:p>
          <a:p>
            <a:pPr algn="just">
              <a:spcBef>
                <a:spcPct val="50000"/>
              </a:spcBef>
            </a:pPr>
            <a:r>
              <a:rPr lang="es-ES" sz="3200" dirty="0"/>
              <a:t>		               “</a:t>
            </a:r>
            <a:r>
              <a:rPr lang="es-ES" sz="3200" b="1" u="sng" dirty="0"/>
              <a:t>ha habido</a:t>
            </a:r>
            <a:r>
              <a:rPr lang="es-ES" sz="3200" dirty="0"/>
              <a:t> personas…”, </a:t>
            </a:r>
          </a:p>
          <a:p>
            <a:pPr algn="just">
              <a:spcBef>
                <a:spcPct val="50000"/>
              </a:spcBef>
            </a:pPr>
            <a:r>
              <a:rPr lang="es-ES" sz="3200" dirty="0"/>
              <a:t>		               “</a:t>
            </a:r>
            <a:r>
              <a:rPr lang="es-ES" sz="3200" b="1" u="sng" dirty="0"/>
              <a:t>habrá</a:t>
            </a:r>
            <a:r>
              <a:rPr lang="es-ES" sz="3200" dirty="0"/>
              <a:t> clases,”</a:t>
            </a:r>
          </a:p>
          <a:p>
            <a:pPr algn="just">
              <a:spcBef>
                <a:spcPct val="50000"/>
              </a:spcBef>
            </a:pPr>
            <a:r>
              <a:rPr lang="es-ES" sz="3200" dirty="0"/>
              <a:t>		 “</a:t>
            </a:r>
            <a:r>
              <a:rPr lang="es-ES" sz="3200" b="1" u="sng" dirty="0"/>
              <a:t>hubo</a:t>
            </a:r>
            <a:r>
              <a:rPr lang="es-ES" sz="3200" dirty="0"/>
              <a:t> muchas personas”.</a:t>
            </a:r>
          </a:p>
          <a:p>
            <a:pPr algn="just">
              <a:spcBef>
                <a:spcPct val="50000"/>
              </a:spcBef>
            </a:pP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3095836" y="116632"/>
            <a:ext cx="3060340" cy="90736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3200" dirty="0">
                <a:solidFill>
                  <a:schemeClr val="tx1"/>
                </a:solidFill>
              </a:rPr>
              <a:t>SOLECISMO</a:t>
            </a:r>
          </a:p>
        </p:txBody>
      </p:sp>
      <p:cxnSp>
        <p:nvCxnSpPr>
          <p:cNvPr id="7" name="6 Conector recto de flecha"/>
          <p:cNvCxnSpPr/>
          <p:nvPr/>
        </p:nvCxnSpPr>
        <p:spPr>
          <a:xfrm>
            <a:off x="2483768" y="3284984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07038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251521" y="260648"/>
            <a:ext cx="8352730" cy="9701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base" hangingPunct="1">
              <a:lnSpc>
                <a:spcPct val="70000"/>
              </a:lnSpc>
              <a:spcBef>
                <a:spcPct val="50000"/>
              </a:spcBef>
              <a:spcAft>
                <a:spcPct val="0"/>
              </a:spcAft>
            </a:pPr>
            <a:r>
              <a:rPr lang="es-ES" sz="2000" dirty="0">
                <a:solidFill>
                  <a:srgbClr val="FFFFFF"/>
                </a:solidFill>
              </a:rPr>
              <a:t>		</a:t>
            </a:r>
            <a:r>
              <a:rPr lang="es-ES" sz="2800" dirty="0">
                <a:solidFill>
                  <a:srgbClr val="FFFFFF"/>
                </a:solidFill>
              </a:rPr>
              <a:t>Pedí </a:t>
            </a:r>
            <a:r>
              <a:rPr lang="es-ES" sz="2800" b="1" u="sng" dirty="0">
                <a:solidFill>
                  <a:srgbClr val="FFFFFF"/>
                </a:solidFill>
              </a:rPr>
              <a:t>prestado</a:t>
            </a:r>
            <a:r>
              <a:rPr lang="es-ES" sz="2800" dirty="0">
                <a:solidFill>
                  <a:srgbClr val="FFFFFF"/>
                </a:solidFill>
              </a:rPr>
              <a:t> la </a:t>
            </a:r>
            <a:r>
              <a:rPr lang="es-ES" sz="2800" b="1" u="sng" dirty="0">
                <a:solidFill>
                  <a:srgbClr val="FFFFFF"/>
                </a:solidFill>
              </a:rPr>
              <a:t>linterna</a:t>
            </a:r>
            <a:r>
              <a:rPr lang="es-ES" sz="2800" dirty="0">
                <a:solidFill>
                  <a:srgbClr val="FFFFFF"/>
                </a:solidFill>
              </a:rPr>
              <a:t> como precaución</a:t>
            </a:r>
          </a:p>
          <a:p>
            <a:pPr algn="just" eaLnBrk="1" fontAlgn="base" hangingPunct="1">
              <a:lnSpc>
                <a:spcPct val="70000"/>
              </a:lnSpc>
              <a:spcBef>
                <a:spcPct val="50000"/>
              </a:spcBef>
              <a:spcAft>
                <a:spcPct val="0"/>
              </a:spcAft>
            </a:pPr>
            <a:r>
              <a:rPr lang="es-ES" sz="2800" dirty="0">
                <a:solidFill>
                  <a:srgbClr val="FFFFFF"/>
                </a:solidFill>
              </a:rPr>
              <a:t>				  </a:t>
            </a:r>
            <a:r>
              <a:rPr lang="es-ES" sz="2800" b="1" dirty="0">
                <a:solidFill>
                  <a:srgbClr val="FFFFFF"/>
                </a:solidFill>
              </a:rPr>
              <a:t>DISCORDANCIA</a:t>
            </a:r>
          </a:p>
          <a:p>
            <a:pPr algn="just" eaLnBrk="1" fontAlgn="base" hangingPunct="1">
              <a:lnSpc>
                <a:spcPct val="70000"/>
              </a:lnSpc>
              <a:spcBef>
                <a:spcPct val="50000"/>
              </a:spcBef>
              <a:spcAft>
                <a:spcPct val="0"/>
              </a:spcAft>
            </a:pPr>
            <a:endParaRPr lang="es-ES" sz="2800" dirty="0">
              <a:solidFill>
                <a:srgbClr val="FFFFFF"/>
              </a:solidFill>
            </a:endParaRPr>
          </a:p>
          <a:p>
            <a:pPr algn="just" eaLnBrk="1" fontAlgn="base" hangingPunct="1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</a:pPr>
            <a:r>
              <a:rPr lang="es-ES" sz="2800" dirty="0">
                <a:solidFill>
                  <a:srgbClr val="FFFFFF"/>
                </a:solidFill>
              </a:rPr>
              <a:t>		 Pedí </a:t>
            </a:r>
            <a:r>
              <a:rPr lang="es-ES" sz="2800" b="1" u="sng" dirty="0">
                <a:solidFill>
                  <a:srgbClr val="FFFFFF"/>
                </a:solidFill>
              </a:rPr>
              <a:t>prestada</a:t>
            </a:r>
            <a:r>
              <a:rPr lang="es-ES" sz="2800" dirty="0">
                <a:solidFill>
                  <a:srgbClr val="FFFFFF"/>
                </a:solidFill>
              </a:rPr>
              <a:t> la </a:t>
            </a:r>
            <a:r>
              <a:rPr lang="es-ES" sz="2800" b="1" u="sng" dirty="0">
                <a:solidFill>
                  <a:srgbClr val="FFFFFF"/>
                </a:solidFill>
              </a:rPr>
              <a:t>linterna</a:t>
            </a:r>
            <a:r>
              <a:rPr lang="es-ES" sz="2800" dirty="0">
                <a:solidFill>
                  <a:srgbClr val="FFFFFF"/>
                </a:solidFill>
              </a:rPr>
              <a:t> como precaución</a:t>
            </a:r>
          </a:p>
          <a:p>
            <a:pPr algn="just" eaLnBrk="1" fontAlgn="base" hangingPunct="1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</a:pPr>
            <a:endParaRPr lang="es-ES" sz="2800" dirty="0">
              <a:solidFill>
                <a:srgbClr val="FFFFFF"/>
              </a:solidFill>
            </a:endParaRPr>
          </a:p>
          <a:p>
            <a:pPr algn="just" eaLnBrk="1" fontAlgn="base" hangingPunct="1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</a:pPr>
            <a:endParaRPr lang="es-ES" sz="2800" dirty="0">
              <a:solidFill>
                <a:srgbClr val="FFFFFF"/>
              </a:solidFill>
            </a:endParaRPr>
          </a:p>
          <a:p>
            <a:pPr algn="just" eaLnBrk="1" fontAlgn="base" hangingPunct="1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</a:pPr>
            <a:r>
              <a:rPr lang="es-ES" sz="2800" dirty="0">
                <a:solidFill>
                  <a:srgbClr val="FFFFFF"/>
                </a:solidFill>
              </a:rPr>
              <a:t>Está </a:t>
            </a:r>
            <a:r>
              <a:rPr lang="es-ES" sz="2800" b="1" u="sng" dirty="0">
                <a:solidFill>
                  <a:srgbClr val="FFFFFF"/>
                </a:solidFill>
              </a:rPr>
              <a:t>prohibido</a:t>
            </a:r>
            <a:r>
              <a:rPr lang="es-ES" sz="2800" dirty="0">
                <a:solidFill>
                  <a:srgbClr val="FFFFFF"/>
                </a:solidFill>
              </a:rPr>
              <a:t> la </a:t>
            </a:r>
            <a:r>
              <a:rPr lang="es-ES" sz="2800" b="1" u="sng" dirty="0">
                <a:solidFill>
                  <a:srgbClr val="FFFFFF"/>
                </a:solidFill>
              </a:rPr>
              <a:t>entrada</a:t>
            </a:r>
            <a:r>
              <a:rPr lang="es-ES" sz="2800" dirty="0">
                <a:solidFill>
                  <a:srgbClr val="FFFFFF"/>
                </a:solidFill>
              </a:rPr>
              <a:t> a personas no</a:t>
            </a:r>
          </a:p>
          <a:p>
            <a:pPr algn="just" eaLnBrk="1" fontAlgn="base" hangingPunct="1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</a:pPr>
            <a:r>
              <a:rPr lang="es-ES" sz="2800" dirty="0">
                <a:solidFill>
                  <a:srgbClr val="FFFFFF"/>
                </a:solidFill>
              </a:rPr>
              <a:t> autorizados</a:t>
            </a:r>
          </a:p>
          <a:p>
            <a:pPr algn="just" eaLnBrk="1" fontAlgn="base" hangingPunct="1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</a:pPr>
            <a:r>
              <a:rPr lang="es-ES" sz="2800" dirty="0">
                <a:solidFill>
                  <a:srgbClr val="FFFFFF"/>
                </a:solidFill>
              </a:rPr>
              <a:t>				    </a:t>
            </a:r>
            <a:r>
              <a:rPr lang="es-ES" sz="2800" b="1" dirty="0">
                <a:solidFill>
                  <a:srgbClr val="FFFFFF"/>
                </a:solidFill>
              </a:rPr>
              <a:t>DISCORDANCIA</a:t>
            </a:r>
          </a:p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s-ES" sz="2800" dirty="0">
                <a:solidFill>
                  <a:srgbClr val="FFFF00"/>
                </a:solidFill>
              </a:rPr>
              <a:t>Forma correcta:</a:t>
            </a:r>
          </a:p>
          <a:p>
            <a:pPr algn="just" eaLnBrk="1" fontAlgn="base" hangingPunct="1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</a:pPr>
            <a:r>
              <a:rPr lang="es-ES" sz="2800" dirty="0">
                <a:solidFill>
                  <a:srgbClr val="FFFFFF"/>
                </a:solidFill>
              </a:rPr>
              <a:t>Está </a:t>
            </a:r>
            <a:r>
              <a:rPr lang="es-ES" sz="2800" b="1" u="sng" dirty="0">
                <a:solidFill>
                  <a:srgbClr val="FFFFFF"/>
                </a:solidFill>
              </a:rPr>
              <a:t>prohibida</a:t>
            </a:r>
            <a:r>
              <a:rPr lang="es-ES" sz="2800" dirty="0">
                <a:solidFill>
                  <a:srgbClr val="FFFFFF"/>
                </a:solidFill>
              </a:rPr>
              <a:t> la </a:t>
            </a:r>
            <a:r>
              <a:rPr lang="es-ES" sz="2800" b="1" u="sng" dirty="0">
                <a:solidFill>
                  <a:srgbClr val="FFFFFF"/>
                </a:solidFill>
              </a:rPr>
              <a:t>entrada</a:t>
            </a:r>
            <a:r>
              <a:rPr lang="es-ES" sz="2800" dirty="0">
                <a:solidFill>
                  <a:srgbClr val="FFFFFF"/>
                </a:solidFill>
              </a:rPr>
              <a:t> a personas no</a:t>
            </a:r>
          </a:p>
          <a:p>
            <a:pPr algn="just" eaLnBrk="1" fontAlgn="base" hangingPunct="1">
              <a:lnSpc>
                <a:spcPct val="65000"/>
              </a:lnSpc>
              <a:spcBef>
                <a:spcPct val="50000"/>
              </a:spcBef>
              <a:spcAft>
                <a:spcPct val="0"/>
              </a:spcAft>
            </a:pPr>
            <a:r>
              <a:rPr lang="es-ES" sz="2800" dirty="0">
                <a:solidFill>
                  <a:srgbClr val="FFFFFF"/>
                </a:solidFill>
              </a:rPr>
              <a:t> autorizadas</a:t>
            </a:r>
          </a:p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s-ES" sz="2800" dirty="0">
              <a:solidFill>
                <a:srgbClr val="FFFF00"/>
              </a:solidFill>
            </a:endParaRPr>
          </a:p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s-ES" sz="2800" dirty="0">
                <a:solidFill>
                  <a:srgbClr val="FFFFFF"/>
                </a:solidFill>
              </a:rPr>
              <a:t>			.</a:t>
            </a:r>
          </a:p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s-ES" sz="2800" dirty="0">
              <a:solidFill>
                <a:srgbClr val="FFFFFF"/>
              </a:solidFill>
            </a:endParaRPr>
          </a:p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s-ES" sz="2800" dirty="0">
                <a:solidFill>
                  <a:srgbClr val="FFFFFF"/>
                </a:solidFill>
              </a:rPr>
              <a:t>			Está </a:t>
            </a:r>
            <a:r>
              <a:rPr lang="es-ES" sz="2800" b="1" u="sng" dirty="0">
                <a:solidFill>
                  <a:srgbClr val="FFFFFF"/>
                </a:solidFill>
              </a:rPr>
              <a:t>prohibida</a:t>
            </a:r>
            <a:r>
              <a:rPr lang="es-ES" sz="2800" dirty="0">
                <a:solidFill>
                  <a:srgbClr val="FFFFFF"/>
                </a:solidFill>
              </a:rPr>
              <a:t> la </a:t>
            </a:r>
            <a:r>
              <a:rPr lang="es-ES" sz="2800" b="1" u="sng" dirty="0">
                <a:solidFill>
                  <a:srgbClr val="FFFFFF"/>
                </a:solidFill>
              </a:rPr>
              <a:t>entrada</a:t>
            </a:r>
            <a:r>
              <a:rPr lang="es-ES" sz="2800" dirty="0">
                <a:solidFill>
                  <a:srgbClr val="FFFFFF"/>
                </a:solidFill>
              </a:rPr>
              <a:t> a personas no autorizadas.</a:t>
            </a:r>
          </a:p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s-ES" sz="2800" dirty="0">
                <a:solidFill>
                  <a:srgbClr val="FFFFFF"/>
                </a:solidFill>
              </a:rPr>
              <a:t>	</a:t>
            </a:r>
          </a:p>
        </p:txBody>
      </p:sp>
      <p:sp>
        <p:nvSpPr>
          <p:cNvPr id="12291" name="AutoShape 5"/>
          <p:cNvSpPr>
            <a:spLocks/>
          </p:cNvSpPr>
          <p:nvPr/>
        </p:nvSpPr>
        <p:spPr bwMode="auto">
          <a:xfrm rot="5400000">
            <a:off x="4465637" y="1303876"/>
            <a:ext cx="141288" cy="2374900"/>
          </a:xfrm>
          <a:prstGeom prst="rightBrace">
            <a:avLst>
              <a:gd name="adj1" fmla="val 140074"/>
              <a:gd name="adj2" fmla="val 50000"/>
            </a:avLst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PE">
              <a:solidFill>
                <a:srgbClr val="FFFFFF"/>
              </a:solidFill>
            </a:endParaRPr>
          </a:p>
        </p:txBody>
      </p:sp>
      <p:sp>
        <p:nvSpPr>
          <p:cNvPr id="12292" name="AutoShape 6"/>
          <p:cNvSpPr>
            <a:spLocks/>
          </p:cNvSpPr>
          <p:nvPr/>
        </p:nvSpPr>
        <p:spPr bwMode="auto">
          <a:xfrm rot="5400000">
            <a:off x="4178300" y="151731"/>
            <a:ext cx="139700" cy="2517775"/>
          </a:xfrm>
          <a:prstGeom prst="rightBrace">
            <a:avLst>
              <a:gd name="adj1" fmla="val 150189"/>
              <a:gd name="adj2" fmla="val 50000"/>
            </a:avLst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P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75988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s-PE" sz="3200" dirty="0">
                <a:latin typeface="Arial" pitchFamily="34" charset="0"/>
                <a:cs typeface="Arial" pitchFamily="34" charset="0"/>
              </a:rPr>
              <a:t>1. ESCRITURA DE LOS NÚMEROS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-54260" y="908720"/>
            <a:ext cx="9252520" cy="7747003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32500" lnSpcReduction="20000"/>
          </a:bodyPr>
          <a:lstStyle/>
          <a:p>
            <a:endParaRPr lang="es-PE" dirty="0"/>
          </a:p>
          <a:p>
            <a:pPr marL="0" indent="0">
              <a:buNone/>
            </a:pPr>
            <a:r>
              <a:rPr lang="es-PE" dirty="0"/>
              <a:t>								  </a:t>
            </a:r>
          </a:p>
          <a:p>
            <a:pPr marL="0" indent="0">
              <a:buNone/>
            </a:pPr>
            <a:r>
              <a:rPr lang="es-PE" dirty="0"/>
              <a:t>	</a:t>
            </a:r>
          </a:p>
          <a:p>
            <a:pPr marL="0" indent="0">
              <a:buNone/>
            </a:pPr>
            <a:endParaRPr lang="es-PE" sz="6700" dirty="0"/>
          </a:p>
          <a:p>
            <a:pPr marL="0" indent="0">
              <a:buNone/>
            </a:pPr>
            <a:endParaRPr lang="es-PE" sz="6700" dirty="0"/>
          </a:p>
          <a:p>
            <a:pPr marL="0" indent="0">
              <a:buNone/>
            </a:pPr>
            <a:r>
              <a:rPr lang="es-PE" sz="12800" dirty="0"/>
              <a:t>uno,  dos,  tres … diez, once, dieciséis, veintiuno, veintinueve, treinta…</a:t>
            </a:r>
          </a:p>
          <a:p>
            <a:pPr marL="0" indent="0">
              <a:buNone/>
            </a:pPr>
            <a:r>
              <a:rPr lang="es-PE" sz="12800" dirty="0"/>
              <a:t>Los números del treinta al cien se pueden escribir de dos formas:</a:t>
            </a:r>
          </a:p>
          <a:p>
            <a:pPr marL="0" indent="0">
              <a:buNone/>
            </a:pPr>
            <a:r>
              <a:rPr lang="es-PE" sz="12800" dirty="0"/>
              <a:t>Separadas</a:t>
            </a:r>
            <a:r>
              <a:rPr lang="es-PE" sz="12800" b="1" dirty="0"/>
              <a:t>: </a:t>
            </a:r>
            <a:r>
              <a:rPr lang="es-PE" sz="1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treinta y uno</a:t>
            </a:r>
            <a:r>
              <a:rPr lang="es-PE" sz="1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PE" sz="1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cuarenta y ocho, noventa y uno,</a:t>
            </a:r>
            <a:r>
              <a:rPr lang="es-PE" sz="1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cien,  ciento veintiuno, </a:t>
            </a:r>
            <a:r>
              <a:rPr lang="es-PE" sz="1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novecientos treinta y nueve …</a:t>
            </a:r>
          </a:p>
          <a:p>
            <a:pPr marL="0" indent="0">
              <a:buNone/>
            </a:pPr>
            <a:r>
              <a:rPr lang="es-PE" sz="12800" dirty="0"/>
              <a:t>Unidas: </a:t>
            </a:r>
            <a:r>
              <a:rPr lang="es-PE" sz="1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treintaiuno</a:t>
            </a:r>
            <a:r>
              <a:rPr lang="es-PE" sz="1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PE" sz="1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cuarentaiocho, noventaiuno</a:t>
            </a:r>
            <a:r>
              <a:rPr lang="es-PE" sz="1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cincuentaidós, cincuentaitrés, </a:t>
            </a:r>
            <a:r>
              <a:rPr lang="es-PE" sz="1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novecientos treintainueve</a:t>
            </a:r>
            <a:r>
              <a:rPr lang="es-PE" sz="6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PE" sz="6700" b="1" dirty="0"/>
          </a:p>
          <a:p>
            <a:pPr marL="0" indent="0">
              <a:buNone/>
            </a:pPr>
            <a:endParaRPr lang="es-PE" dirty="0"/>
          </a:p>
        </p:txBody>
      </p:sp>
      <p:sp>
        <p:nvSpPr>
          <p:cNvPr id="4" name="3 Elipse"/>
          <p:cNvSpPr/>
          <p:nvPr/>
        </p:nvSpPr>
        <p:spPr>
          <a:xfrm>
            <a:off x="218137" y="1042624"/>
            <a:ext cx="2880320" cy="1152128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3200" b="1" dirty="0">
                <a:solidFill>
                  <a:schemeClr val="tx1"/>
                </a:solidFill>
              </a:rPr>
              <a:t>Cardinales</a:t>
            </a:r>
          </a:p>
        </p:txBody>
      </p:sp>
      <p:pic>
        <p:nvPicPr>
          <p:cNvPr id="2050" name="Picture 2" descr="Coloridas figuras y números para niños sobre un fondo azul. una herramienta  para desarrollar el pensamiento de los niños. | Foto Premium">
            <a:extLst>
              <a:ext uri="{FF2B5EF4-FFF2-40B4-BE49-F238E27FC236}">
                <a16:creationId xmlns:a16="http://schemas.microsoft.com/office/drawing/2014/main" id="{9A588539-0CA5-5375-163E-8F53EC54CD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908720"/>
            <a:ext cx="5544616" cy="1273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4425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5516" y="0"/>
            <a:ext cx="8712968" cy="686341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endParaRPr lang="es-PE" sz="2400" b="1" dirty="0"/>
          </a:p>
          <a:p>
            <a:r>
              <a:rPr lang="es-PE" sz="2800" b="1" dirty="0"/>
              <a:t>  “</a:t>
            </a:r>
            <a:r>
              <a:rPr lang="es-PE" sz="3200" b="1" dirty="0"/>
              <a:t>Se”</a:t>
            </a:r>
            <a:r>
              <a:rPr lang="es-PE" sz="3200" dirty="0"/>
              <a:t>   en las oraciones de pasiva refleja en tercera  persona:</a:t>
            </a:r>
          </a:p>
          <a:p>
            <a:r>
              <a:rPr lang="es-PE" sz="3200" i="1" dirty="0"/>
              <a:t>   </a:t>
            </a:r>
            <a:r>
              <a:rPr lang="es-PE" sz="3200" b="1" dirty="0"/>
              <a:t>Se necesitan </a:t>
            </a:r>
            <a:r>
              <a:rPr lang="es-PE" sz="3200" dirty="0"/>
              <a:t>secretarias bilingües.</a:t>
            </a:r>
          </a:p>
          <a:p>
            <a:endParaRPr lang="es-PE" sz="3200" dirty="0"/>
          </a:p>
          <a:p>
            <a:r>
              <a:rPr lang="es-PE" sz="3200" dirty="0"/>
              <a:t>   </a:t>
            </a:r>
            <a:r>
              <a:rPr lang="es-PE" sz="3200" b="1" dirty="0"/>
              <a:t>Se vendieron </a:t>
            </a:r>
            <a:r>
              <a:rPr lang="es-PE" sz="3200" dirty="0"/>
              <a:t>los departamentos en poco tiempo.</a:t>
            </a:r>
          </a:p>
          <a:p>
            <a:endParaRPr lang="es-PE" sz="3200" dirty="0"/>
          </a:p>
          <a:p>
            <a:r>
              <a:rPr lang="es-PE" sz="3200" dirty="0"/>
              <a:t>   Los departamentos </a:t>
            </a:r>
            <a:r>
              <a:rPr lang="es-PE" sz="3200" b="1" dirty="0"/>
              <a:t>se vendieron </a:t>
            </a:r>
            <a:r>
              <a:rPr lang="es-PE" sz="3200" dirty="0"/>
              <a:t>en poco tiempo.</a:t>
            </a:r>
          </a:p>
          <a:p>
            <a:endParaRPr lang="es-PE" sz="3200" dirty="0"/>
          </a:p>
          <a:p>
            <a:r>
              <a:rPr lang="es-PE" sz="3200" dirty="0"/>
              <a:t>   Los departamentos </a:t>
            </a:r>
            <a:r>
              <a:rPr lang="es-PE" sz="3200" b="1" dirty="0"/>
              <a:t>fueron vendidos </a:t>
            </a:r>
            <a:r>
              <a:rPr lang="es-PE" sz="3200" dirty="0"/>
              <a:t>en poco tiempo.</a:t>
            </a:r>
          </a:p>
          <a:p>
            <a:endParaRPr lang="es-PE" sz="3200" dirty="0"/>
          </a:p>
          <a:p>
            <a:r>
              <a:rPr lang="es-PE" sz="3200" dirty="0"/>
              <a:t>   Los departamentos </a:t>
            </a:r>
            <a:r>
              <a:rPr lang="es-PE" sz="3200" b="1" dirty="0"/>
              <a:t>serán vendidos </a:t>
            </a:r>
            <a:r>
              <a:rPr lang="es-PE" sz="3200" dirty="0"/>
              <a:t>en poco tiempo</a:t>
            </a:r>
            <a:r>
              <a:rPr lang="es-PE" sz="2800" dirty="0"/>
              <a:t>.</a:t>
            </a:r>
            <a:endParaRPr lang="es-PE" sz="2000" dirty="0"/>
          </a:p>
        </p:txBody>
      </p:sp>
    </p:spTree>
    <p:extLst>
      <p:ext uri="{BB962C8B-B14F-4D97-AF65-F5344CB8AC3E}">
        <p14:creationId xmlns:p14="http://schemas.microsoft.com/office/powerpoint/2010/main" val="29765384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251520" y="260648"/>
            <a:ext cx="8568952" cy="714041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s-ES" sz="2000" b="1" dirty="0">
                <a:solidFill>
                  <a:srgbClr val="FFFF00"/>
                </a:solidFill>
              </a:rPr>
              <a:t>    </a:t>
            </a:r>
          </a:p>
          <a:p>
            <a:pPr algn="just" eaLnBrk="1" hangingPunct="1">
              <a:spcBef>
                <a:spcPct val="50000"/>
              </a:spcBef>
            </a:pPr>
            <a:r>
              <a:rPr lang="es-ES" sz="2800" b="1" dirty="0">
                <a:solidFill>
                  <a:srgbClr val="FFFF00"/>
                </a:solidFill>
              </a:rPr>
              <a:t>    </a:t>
            </a:r>
          </a:p>
          <a:p>
            <a:pPr algn="just" eaLnBrk="1" hangingPunct="1">
              <a:spcBef>
                <a:spcPct val="50000"/>
              </a:spcBef>
            </a:pPr>
            <a:r>
              <a:rPr lang="es-ES" sz="2800" b="1" dirty="0">
                <a:solidFill>
                  <a:schemeClr val="tx2"/>
                </a:solidFill>
              </a:rPr>
              <a:t> Mal uso de relativos</a:t>
            </a:r>
          </a:p>
          <a:p>
            <a:pPr algn="just" eaLnBrk="1" hangingPunct="1">
              <a:spcBef>
                <a:spcPct val="50000"/>
              </a:spcBef>
            </a:pPr>
            <a:r>
              <a:rPr lang="es-ES" sz="2800" b="1" dirty="0"/>
              <a:t>	 “cuyo” por  “que”</a:t>
            </a:r>
          </a:p>
          <a:p>
            <a:pPr algn="just" eaLnBrk="1" hangingPunct="1">
              <a:spcBef>
                <a:spcPct val="50000"/>
              </a:spcBef>
            </a:pPr>
            <a:r>
              <a:rPr lang="es-ES" sz="2800" dirty="0"/>
              <a:t>	    Este reemplazo es incorrecto en:</a:t>
            </a:r>
          </a:p>
          <a:p>
            <a:pPr algn="just" eaLnBrk="1" hangingPunct="1">
              <a:spcBef>
                <a:spcPct val="50000"/>
              </a:spcBef>
            </a:pPr>
            <a:r>
              <a:rPr lang="es-ES" sz="2800" dirty="0"/>
              <a:t>	    - La plancha </a:t>
            </a:r>
            <a:r>
              <a:rPr lang="es-ES" sz="2800" b="1" u="sng" dirty="0"/>
              <a:t>que</a:t>
            </a:r>
            <a:r>
              <a:rPr lang="es-ES" sz="2800" dirty="0"/>
              <a:t> se quemó su resistencia.</a:t>
            </a:r>
          </a:p>
          <a:p>
            <a:pPr algn="just" eaLnBrk="1" hangingPunct="1">
              <a:spcBef>
                <a:spcPct val="50000"/>
              </a:spcBef>
            </a:pPr>
            <a:r>
              <a:rPr lang="es-ES" sz="2800" dirty="0"/>
              <a:t>        - El libro </a:t>
            </a:r>
            <a:r>
              <a:rPr lang="es-ES" sz="2800" b="1" u="sng" dirty="0"/>
              <a:t>que</a:t>
            </a:r>
            <a:r>
              <a:rPr lang="es-ES" sz="2800" dirty="0"/>
              <a:t> se mancharon sus páginas.</a:t>
            </a:r>
          </a:p>
          <a:p>
            <a:pPr algn="just" eaLnBrk="1" hangingPunct="1">
              <a:spcBef>
                <a:spcPct val="50000"/>
              </a:spcBef>
            </a:pPr>
            <a:r>
              <a:rPr lang="es-ES" sz="2800" dirty="0"/>
              <a:t>		</a:t>
            </a:r>
            <a:r>
              <a:rPr lang="es-ES" sz="2800" b="1" dirty="0"/>
              <a:t>    </a:t>
            </a:r>
            <a:r>
              <a:rPr lang="es-ES" sz="2800" b="1" dirty="0">
                <a:solidFill>
                  <a:schemeClr val="tx2">
                    <a:lumMod val="75000"/>
                  </a:schemeClr>
                </a:solidFill>
              </a:rPr>
              <a:t>Forma correcta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 algn="just" eaLnBrk="1" hangingPunct="1">
              <a:spcBef>
                <a:spcPct val="50000"/>
              </a:spcBef>
            </a:pPr>
            <a:r>
              <a:rPr lang="es-ES" sz="2800" dirty="0"/>
              <a:t>	    - La plancha </a:t>
            </a:r>
            <a:r>
              <a:rPr lang="es-ES" sz="2800" b="1" u="sng" dirty="0"/>
              <a:t>cuya</a:t>
            </a:r>
            <a:r>
              <a:rPr lang="es-ES" sz="2800" dirty="0"/>
              <a:t> resistencia se quemó.</a:t>
            </a:r>
          </a:p>
          <a:p>
            <a:pPr algn="just" eaLnBrk="1" hangingPunct="1">
              <a:spcBef>
                <a:spcPct val="50000"/>
              </a:spcBef>
            </a:pPr>
            <a:r>
              <a:rPr lang="es-ES" sz="2800" dirty="0"/>
              <a:t>	    - El libro </a:t>
            </a:r>
            <a:r>
              <a:rPr lang="es-ES" sz="2800" b="1" u="sng" dirty="0"/>
              <a:t>cuyas</a:t>
            </a:r>
            <a:r>
              <a:rPr lang="es-ES" sz="2800" dirty="0"/>
              <a:t> páginas se mancharon.</a:t>
            </a:r>
          </a:p>
          <a:p>
            <a:pPr algn="just" eaLnBrk="1" hangingPunct="1">
              <a:spcBef>
                <a:spcPct val="50000"/>
              </a:spcBef>
            </a:pPr>
            <a:endParaRPr lang="es-ES" sz="2000" dirty="0"/>
          </a:p>
          <a:p>
            <a:pPr algn="just" eaLnBrk="1" hangingPunct="1">
              <a:spcBef>
                <a:spcPct val="50000"/>
              </a:spcBef>
            </a:pPr>
            <a:endParaRPr lang="es-ES" sz="2000" dirty="0"/>
          </a:p>
        </p:txBody>
      </p:sp>
      <p:pic>
        <p:nvPicPr>
          <p:cNvPr id="2" name="Imagen 1" descr="Conversaciones en inglés y español con ejercicios">
            <a:extLst>
              <a:ext uri="{FF2B5EF4-FFF2-40B4-BE49-F238E27FC236}">
                <a16:creationId xmlns:a16="http://schemas.microsoft.com/office/drawing/2014/main" id="{6A6D8391-2EB8-8D26-B274-481E0D4DB58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23"/>
          <a:stretch/>
        </p:blipFill>
        <p:spPr bwMode="auto">
          <a:xfrm>
            <a:off x="4499992" y="404664"/>
            <a:ext cx="4176464" cy="223224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668412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5"/>
          <p:cNvSpPr txBox="1">
            <a:spLocks noChangeArrowheads="1"/>
          </p:cNvSpPr>
          <p:nvPr/>
        </p:nvSpPr>
        <p:spPr bwMode="auto">
          <a:xfrm>
            <a:off x="107504" y="188640"/>
            <a:ext cx="9036496" cy="638944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20000"/>
              </a:lnSpc>
              <a:spcBef>
                <a:spcPct val="50000"/>
              </a:spcBef>
            </a:pPr>
            <a:r>
              <a:rPr lang="es-ES" sz="2100" b="1" dirty="0">
                <a:solidFill>
                  <a:schemeClr val="tx2"/>
                </a:solidFill>
              </a:rPr>
              <a:t>3.4.La monotonía</a:t>
            </a:r>
            <a:r>
              <a:rPr lang="es-ES" sz="2100" b="1" dirty="0">
                <a:solidFill>
                  <a:srgbClr val="FFFF00"/>
                </a:solidFill>
              </a:rPr>
              <a:t>.</a:t>
            </a:r>
            <a:r>
              <a:rPr lang="es-ES" sz="2100" dirty="0"/>
              <a:t> :</a:t>
            </a:r>
            <a:r>
              <a:rPr lang="es-ES" sz="2000" dirty="0"/>
              <a:t>Se produce debido a la falta de recursos expresivos; por ejemplo cuando se usa de una misma palabra en diversos contextos, es el caso del verbo </a:t>
            </a:r>
            <a:r>
              <a:rPr lang="es-ES" sz="2000" u="sng" dirty="0"/>
              <a:t>hacer: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es-ES" sz="2400" dirty="0">
                <a:solidFill>
                  <a:schemeClr val="tx2"/>
                </a:solidFill>
              </a:rPr>
              <a:t>Se dice</a:t>
            </a:r>
            <a:r>
              <a:rPr lang="es-ES" sz="2400" dirty="0">
                <a:solidFill>
                  <a:srgbClr val="FFFF00"/>
                </a:solidFill>
              </a:rPr>
              <a:t>		           	</a:t>
            </a:r>
            <a:r>
              <a:rPr lang="es-ES" sz="2400" dirty="0">
                <a:solidFill>
                  <a:schemeClr val="tx2"/>
                </a:solidFill>
              </a:rPr>
              <a:t>Podría reemplazarse por</a:t>
            </a:r>
            <a:r>
              <a:rPr lang="es-ES" sz="2400" dirty="0">
                <a:solidFill>
                  <a:srgbClr val="FFFF00"/>
                </a:solidFill>
              </a:rPr>
              <a:t>: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es-ES" sz="2400" dirty="0"/>
              <a:t>Por fin </a:t>
            </a:r>
            <a:r>
              <a:rPr lang="es-ES" sz="2400" b="1" u="sng" dirty="0">
                <a:solidFill>
                  <a:schemeClr val="tx2">
                    <a:lumMod val="75000"/>
                  </a:schemeClr>
                </a:solidFill>
              </a:rPr>
              <a:t>hiciste</a:t>
            </a:r>
            <a:r>
              <a:rPr lang="es-ES" sz="2400" dirty="0"/>
              <a:t> el informe		redactaste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es-ES" sz="2400" dirty="0"/>
              <a:t>El albañil </a:t>
            </a:r>
            <a:r>
              <a:rPr lang="es-ES" sz="2400" b="1" u="sng" dirty="0">
                <a:solidFill>
                  <a:schemeClr val="tx2">
                    <a:lumMod val="75000"/>
                  </a:schemeClr>
                </a:solidFill>
              </a:rPr>
              <a:t>hizo</a:t>
            </a:r>
            <a:r>
              <a:rPr lang="es-ES" sz="2400" dirty="0"/>
              <a:t> el techo		construyó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es-ES" sz="2400" dirty="0"/>
              <a:t>El panadero </a:t>
            </a:r>
            <a:r>
              <a:rPr lang="es-ES" sz="2400" b="1" u="sng" dirty="0">
                <a:solidFill>
                  <a:schemeClr val="tx2">
                    <a:lumMod val="75000"/>
                  </a:schemeClr>
                </a:solidFill>
              </a:rPr>
              <a:t>hizo</a:t>
            </a:r>
            <a:r>
              <a:rPr lang="es-ES" sz="2400" dirty="0"/>
              <a:t> el </a:t>
            </a:r>
            <a:r>
              <a:rPr lang="es-ES" sz="2400" dirty="0" err="1"/>
              <a:t>panetón</a:t>
            </a:r>
            <a:r>
              <a:rPr lang="es-ES" sz="2400" dirty="0"/>
              <a:t>	preparó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es-ES" sz="2400" dirty="0"/>
              <a:t>El sastre </a:t>
            </a:r>
            <a:r>
              <a:rPr lang="es-ES" sz="2400" b="1" u="sng" dirty="0">
                <a:solidFill>
                  <a:schemeClr val="tx2">
                    <a:lumMod val="75000"/>
                  </a:schemeClr>
                </a:solidFill>
              </a:rPr>
              <a:t>hará</a:t>
            </a:r>
            <a:r>
              <a:rPr lang="es-ES" sz="2400" dirty="0"/>
              <a:t> el saco		confeccionará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es-ES" sz="2400" dirty="0"/>
              <a:t>El profesor </a:t>
            </a:r>
            <a:r>
              <a:rPr lang="es-ES" sz="2400" b="1" u="sng" dirty="0">
                <a:solidFill>
                  <a:schemeClr val="tx2">
                    <a:lumMod val="75000"/>
                  </a:schemeClr>
                </a:solidFill>
              </a:rPr>
              <a:t>hace</a:t>
            </a:r>
            <a:r>
              <a:rPr lang="es-ES" sz="2400" dirty="0"/>
              <a:t> la clase		dicta, desarrolla, conduce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es-ES" sz="2400" dirty="0"/>
              <a:t>Las abejas </a:t>
            </a:r>
            <a:r>
              <a:rPr lang="es-ES" sz="2400" b="1" u="sng" dirty="0">
                <a:solidFill>
                  <a:schemeClr val="tx2">
                    <a:lumMod val="75000"/>
                  </a:schemeClr>
                </a:solidFill>
              </a:rPr>
              <a:t>hacen</a:t>
            </a:r>
            <a:r>
              <a:rPr lang="es-ES" sz="2400" dirty="0"/>
              <a:t> la miel		(producen)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es-ES" sz="2400" dirty="0"/>
              <a:t>El artista </a:t>
            </a:r>
            <a:r>
              <a:rPr lang="es-ES" sz="2400" b="1" u="sng" dirty="0">
                <a:solidFill>
                  <a:schemeClr val="tx2">
                    <a:lumMod val="75000"/>
                  </a:schemeClr>
                </a:solidFill>
              </a:rPr>
              <a:t>hizo</a:t>
            </a:r>
            <a:r>
              <a:rPr lang="es-ES" sz="2400" dirty="0"/>
              <a:t> la estatua			(esculpió)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es-ES" sz="2400" dirty="0"/>
              <a:t>El profesor</a:t>
            </a:r>
            <a:r>
              <a:rPr lang="es-ES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400" b="1" u="sng" dirty="0">
                <a:solidFill>
                  <a:schemeClr val="tx2">
                    <a:lumMod val="75000"/>
                  </a:schemeClr>
                </a:solidFill>
              </a:rPr>
              <a:t>hizo</a:t>
            </a:r>
            <a:r>
              <a:rPr lang="es-ES" sz="2400" dirty="0"/>
              <a:t> el discurso		(redactó)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es-ES" sz="2400" dirty="0"/>
              <a:t>No han podido </a:t>
            </a:r>
            <a:r>
              <a:rPr lang="es-ES" sz="2400" b="1" u="sng" dirty="0">
                <a:solidFill>
                  <a:schemeClr val="tx2">
                    <a:lumMod val="75000"/>
                  </a:schemeClr>
                </a:solidFill>
              </a:rPr>
              <a:t>hacerse</a:t>
            </a:r>
            <a:r>
              <a:rPr lang="es-ES" sz="2400" dirty="0"/>
              <a:t> a la disciplina	(someterse)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8648157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179512" y="188640"/>
            <a:ext cx="8784975" cy="629710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20000"/>
              </a:lnSpc>
              <a:spcBef>
                <a:spcPct val="50000"/>
              </a:spcBef>
            </a:pPr>
            <a:r>
              <a:rPr lang="es-ES" sz="2800" b="1" dirty="0">
                <a:solidFill>
                  <a:schemeClr val="tx2">
                    <a:lumMod val="75000"/>
                  </a:schemeClr>
                </a:solidFill>
              </a:rPr>
              <a:t>También es muy común “cosificar”(comodín)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es-ES" sz="2800" dirty="0"/>
              <a:t>Una sola </a:t>
            </a:r>
            <a:r>
              <a:rPr lang="es-ES" sz="2800" b="1" dirty="0">
                <a:solidFill>
                  <a:schemeClr val="tx2">
                    <a:lumMod val="75000"/>
                  </a:schemeClr>
                </a:solidFill>
              </a:rPr>
              <a:t>cosa</a:t>
            </a:r>
            <a:r>
              <a:rPr lang="es-ES" sz="2800" dirty="0"/>
              <a:t> ocupa su mente.		(asunto)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es-ES" sz="2800" dirty="0"/>
              <a:t>El amor es una </a:t>
            </a:r>
            <a:r>
              <a:rPr lang="es-ES" sz="2800" b="1" dirty="0">
                <a:solidFill>
                  <a:schemeClr val="tx2">
                    <a:lumMod val="75000"/>
                  </a:schemeClr>
                </a:solidFill>
              </a:rPr>
              <a:t>cosa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dirty="0"/>
              <a:t>importante.	         	(sentimiento)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es-ES" sz="2800" dirty="0"/>
              <a:t>El juego infantil es una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b="1" dirty="0">
                <a:solidFill>
                  <a:schemeClr val="tx2">
                    <a:lumMod val="75000"/>
                  </a:schemeClr>
                </a:solidFill>
              </a:rPr>
              <a:t>cosa</a:t>
            </a:r>
            <a:r>
              <a:rPr lang="es-ES" sz="2800" dirty="0"/>
              <a:t> necesaria.	(actividad)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es-ES" sz="2800" dirty="0"/>
              <a:t>Ese monumento es una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b="1" dirty="0">
                <a:solidFill>
                  <a:schemeClr val="tx2">
                    <a:lumMod val="75000"/>
                  </a:schemeClr>
                </a:solidFill>
              </a:rPr>
              <a:t>cosa</a:t>
            </a:r>
            <a:r>
              <a:rPr lang="es-ES" sz="2800" dirty="0"/>
              <a:t> grandiosa.	(obra)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es-ES" sz="2800" dirty="0"/>
              <a:t>La humildad es una </a:t>
            </a:r>
            <a:r>
              <a:rPr lang="es-ES" sz="2800" b="1" dirty="0">
                <a:solidFill>
                  <a:schemeClr val="tx2">
                    <a:lumMod val="75000"/>
                  </a:schemeClr>
                </a:solidFill>
              </a:rPr>
              <a:t>cosa</a:t>
            </a:r>
            <a:r>
              <a:rPr lang="es-ES" sz="2800" dirty="0"/>
              <a:t> muy rara.		(virtud)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es-ES" sz="2800" dirty="0"/>
              <a:t>La envidia es una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b="1" dirty="0">
                <a:solidFill>
                  <a:schemeClr val="tx2">
                    <a:lumMod val="75000"/>
                  </a:schemeClr>
                </a:solidFill>
              </a:rPr>
              <a:t>cosa</a:t>
            </a:r>
            <a:r>
              <a:rPr lang="es-ES" sz="2800" dirty="0"/>
              <a:t> abominable.	(defecto)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es-ES" sz="2800" dirty="0"/>
              <a:t>Narró las </a:t>
            </a:r>
            <a:r>
              <a:rPr lang="es-ES" sz="2800" b="1" dirty="0">
                <a:solidFill>
                  <a:schemeClr val="tx2">
                    <a:lumMod val="75000"/>
                  </a:schemeClr>
                </a:solidFill>
              </a:rPr>
              <a:t>cosas</a:t>
            </a:r>
            <a:r>
              <a:rPr lang="es-ES" sz="2800" dirty="0"/>
              <a:t> cómo habían sucedido.	(sucesos)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es-ES" sz="2800" dirty="0"/>
              <a:t>La burla es la única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2800" b="1" dirty="0">
                <a:solidFill>
                  <a:schemeClr val="tx2">
                    <a:lumMod val="75000"/>
                  </a:schemeClr>
                </a:solidFill>
              </a:rPr>
              <a:t>cosa</a:t>
            </a:r>
            <a:r>
              <a:rPr lang="es-ES" sz="2800" dirty="0"/>
              <a:t> que le queda.	(recurso)</a:t>
            </a:r>
            <a:endParaRPr lang="es-ES" sz="2000" dirty="0"/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endParaRPr lang="es-ES" sz="2000" dirty="0"/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655654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77072EF0-5374-FC71-B90F-18613EF2AEAB}"/>
              </a:ext>
            </a:extLst>
          </p:cNvPr>
          <p:cNvSpPr txBox="1"/>
          <p:nvPr/>
        </p:nvSpPr>
        <p:spPr>
          <a:xfrm>
            <a:off x="251520" y="188640"/>
            <a:ext cx="8568952" cy="6261714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Cambiemos el </a:t>
            </a:r>
            <a:r>
              <a:rPr lang="es-PE" sz="3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comodin</a:t>
            </a:r>
            <a:r>
              <a:rPr lang="es-PE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‘cosa’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Sus cosas andan de mal en peor.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Tengo una cosa en el estómago que me fastidia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cada vez que como.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Acaban de reemplazar esa cosa.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Luego, se acercó como quien no quiere la cosa.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(Uso coloquial).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La cosa está difícil.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PE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PE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n 3" descr="Fotos de Personas hablando, Imágenes de Personas hablando ⬇ Descargar |  Depositphotos">
            <a:extLst>
              <a:ext uri="{FF2B5EF4-FFF2-40B4-BE49-F238E27FC236}">
                <a16:creationId xmlns:a16="http://schemas.microsoft.com/office/drawing/2014/main" id="{A9A858F1-93A8-E6EE-6937-F4F6A09FDA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4077072"/>
            <a:ext cx="4968552" cy="22322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899013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lipse"/>
          <p:cNvSpPr/>
          <p:nvPr/>
        </p:nvSpPr>
        <p:spPr>
          <a:xfrm>
            <a:off x="2483768" y="759024"/>
            <a:ext cx="3960440" cy="1296144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800" dirty="0">
                <a:solidFill>
                  <a:schemeClr val="tx1"/>
                </a:solidFill>
              </a:rPr>
              <a:t>5.5. BARBARISMO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547664" y="2132856"/>
            <a:ext cx="6624736" cy="410445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3200" dirty="0">
                <a:solidFill>
                  <a:schemeClr val="tx1"/>
                </a:solidFill>
              </a:rPr>
              <a:t>look	</a:t>
            </a:r>
            <a:r>
              <a:rPr lang="es-PE" sz="3200" dirty="0" err="1">
                <a:solidFill>
                  <a:schemeClr val="tx1"/>
                </a:solidFill>
              </a:rPr>
              <a:t>foul</a:t>
            </a:r>
            <a:endParaRPr lang="es-PE" sz="3200" dirty="0">
              <a:solidFill>
                <a:schemeClr val="tx1"/>
              </a:solidFill>
            </a:endParaRPr>
          </a:p>
          <a:p>
            <a:pPr algn="ctr"/>
            <a:r>
              <a:rPr lang="es-PE" sz="3200" dirty="0" err="1">
                <a:solidFill>
                  <a:schemeClr val="tx1"/>
                </a:solidFill>
              </a:rPr>
              <a:t>kinder</a:t>
            </a:r>
            <a:r>
              <a:rPr lang="es-PE" sz="3200" dirty="0">
                <a:solidFill>
                  <a:schemeClr val="tx1"/>
                </a:solidFill>
              </a:rPr>
              <a:t>      referee</a:t>
            </a:r>
          </a:p>
          <a:p>
            <a:pPr algn="ctr"/>
            <a:r>
              <a:rPr lang="es-PE" sz="3200" dirty="0" err="1">
                <a:solidFill>
                  <a:schemeClr val="tx1"/>
                </a:solidFill>
              </a:rPr>
              <a:t>corner</a:t>
            </a:r>
            <a:endParaRPr lang="es-PE" sz="3200" dirty="0">
              <a:solidFill>
                <a:schemeClr val="tx1"/>
              </a:solidFill>
            </a:endParaRPr>
          </a:p>
          <a:p>
            <a:pPr algn="ctr"/>
            <a:r>
              <a:rPr lang="es-PE" sz="3200" dirty="0">
                <a:solidFill>
                  <a:schemeClr val="tx1"/>
                </a:solidFill>
              </a:rPr>
              <a:t>boutique</a:t>
            </a:r>
          </a:p>
          <a:p>
            <a:pPr algn="ctr"/>
            <a:r>
              <a:rPr lang="es-PE" sz="3200" dirty="0" err="1">
                <a:solidFill>
                  <a:schemeClr val="tx1"/>
                </a:solidFill>
              </a:rPr>
              <a:t>money</a:t>
            </a:r>
            <a:endParaRPr lang="es-PE" sz="3200" dirty="0">
              <a:solidFill>
                <a:schemeClr val="tx1"/>
              </a:solidFill>
            </a:endParaRPr>
          </a:p>
          <a:p>
            <a:pPr algn="ctr"/>
            <a:r>
              <a:rPr lang="es-PE" sz="3200" dirty="0">
                <a:solidFill>
                  <a:schemeClr val="tx1"/>
                </a:solidFill>
              </a:rPr>
              <a:t>nona</a:t>
            </a:r>
            <a:endParaRPr lang="es-PE" sz="3200" dirty="0"/>
          </a:p>
        </p:txBody>
      </p:sp>
    </p:spTree>
    <p:extLst>
      <p:ext uri="{BB962C8B-B14F-4D97-AF65-F5344CB8AC3E}">
        <p14:creationId xmlns:p14="http://schemas.microsoft.com/office/powerpoint/2010/main" val="331766045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D4D4F703-408F-7DAE-8CF0-BDF34BDA16DA}"/>
              </a:ext>
            </a:extLst>
          </p:cNvPr>
          <p:cNvSpPr txBox="1"/>
          <p:nvPr/>
        </p:nvSpPr>
        <p:spPr>
          <a:xfrm>
            <a:off x="1331640" y="409490"/>
            <a:ext cx="6408712" cy="470000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PE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TRATAMIENTO DE LOS EXTRANJERISMOS</a:t>
            </a:r>
            <a:endParaRPr lang="es-PE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047C77B-E834-0EDA-AB59-FEB1E5B5D46A}"/>
              </a:ext>
            </a:extLst>
          </p:cNvPr>
          <p:cNvSpPr txBox="1"/>
          <p:nvPr/>
        </p:nvSpPr>
        <p:spPr>
          <a:xfrm>
            <a:off x="107504" y="1052736"/>
            <a:ext cx="8856984" cy="5509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s-PE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Extranjerismos superfluos o innecesarios.</a:t>
            </a: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Son aquellos para los que existen equivalentes españoles con plena vigencia. Ejemplos: </a:t>
            </a:r>
            <a:r>
              <a:rPr lang="es-PE" sz="32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abstract</a:t>
            </a: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(en español, </a:t>
            </a:r>
            <a:r>
              <a:rPr lang="es-PE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resumen, extracto</a:t>
            </a: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 </a:t>
            </a:r>
            <a:r>
              <a:rPr lang="es-PE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back-up</a:t>
            </a: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(en español, </a:t>
            </a:r>
            <a:r>
              <a:rPr lang="es-PE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copia de seguridad</a:t>
            </a: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 </a:t>
            </a:r>
            <a:r>
              <a:rPr lang="es-PE" sz="32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consulting</a:t>
            </a: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(en español, </a:t>
            </a:r>
            <a:r>
              <a:rPr lang="es-PE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consultora</a:t>
            </a: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o </a:t>
            </a:r>
            <a:r>
              <a:rPr lang="es-PE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consultoría</a:t>
            </a: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endParaRPr lang="es-PE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b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PE" sz="3200" dirty="0"/>
          </a:p>
        </p:txBody>
      </p:sp>
      <p:pic>
        <p:nvPicPr>
          <p:cNvPr id="6" name="Imagen 5" descr="Mujer y hombre están sentados en la mesa y tienen conversación.  Conversaciones de diálogo Imagen Vector de stock - Alamy">
            <a:extLst>
              <a:ext uri="{FF2B5EF4-FFF2-40B4-BE49-F238E27FC236}">
                <a16:creationId xmlns:a16="http://schemas.microsoft.com/office/drawing/2014/main" id="{F9683E06-1C28-F9E0-8E39-99D1A719E8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7" y="3573016"/>
            <a:ext cx="2508677" cy="31621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248147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CAA6F94D-DE2A-2C81-42EE-DD622E306DC3}"/>
              </a:ext>
            </a:extLst>
          </p:cNvPr>
          <p:cNvSpPr txBox="1"/>
          <p:nvPr/>
        </p:nvSpPr>
        <p:spPr>
          <a:xfrm>
            <a:off x="323528" y="332656"/>
            <a:ext cx="756084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s-P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s-PE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EXTRANJERISMOS NECESARIOS O MUY EXTENDIDOS</a:t>
            </a:r>
            <a:endParaRPr lang="es-PE" sz="24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4199F64-21B5-B70B-F77C-048ECA0A4BE8}"/>
              </a:ext>
            </a:extLst>
          </p:cNvPr>
          <p:cNvSpPr txBox="1"/>
          <p:nvPr/>
        </p:nvSpPr>
        <p:spPr>
          <a:xfrm>
            <a:off x="323528" y="1052736"/>
            <a:ext cx="5760640" cy="53860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PE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2.1. </a:t>
            </a:r>
            <a:r>
              <a:rPr lang="es-PE" sz="2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Mantenimiento de la grafía y pronunciación originarias.</a:t>
            </a:r>
            <a:r>
              <a:rPr lang="es-P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Se trata de extranjerismos asentados en el uso internacional en su forma original, como</a:t>
            </a:r>
            <a:r>
              <a:rPr lang="es-P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s-PE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ballet, </a:t>
            </a:r>
            <a:r>
              <a:rPr lang="es-PE" sz="32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bouquet</a:t>
            </a:r>
            <a:r>
              <a:rPr lang="es-PE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pizza, jazz,  software</a:t>
            </a:r>
            <a:r>
              <a:rPr lang="es-P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s-P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este caso se advierte de su condición de extranjerismos crudos y de la obligación de escribirlos con resalte tipográfico (cursiva o comillas).</a:t>
            </a:r>
          </a:p>
          <a:p>
            <a:endParaRPr lang="es-PE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PE" sz="2800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7E119792-F368-CF5A-6430-E242305E9B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052736"/>
            <a:ext cx="3203848" cy="53860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992279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2776CE06-D71C-F32E-1D5E-5702FE7A18B8}"/>
              </a:ext>
            </a:extLst>
          </p:cNvPr>
          <p:cNvSpPr txBox="1"/>
          <p:nvPr/>
        </p:nvSpPr>
        <p:spPr>
          <a:xfrm>
            <a:off x="125760" y="215677"/>
            <a:ext cx="8910736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s-PE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2.2. </a:t>
            </a:r>
            <a:r>
              <a:rPr lang="es-PE" sz="24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Adaptación a la forma originaria (pronunciación  grafía)</a:t>
            </a:r>
            <a:r>
              <a:rPr lang="es-P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PE" sz="24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97097BC-4CA7-8179-F9C9-D5998A71BE8C}"/>
              </a:ext>
            </a:extLst>
          </p:cNvPr>
          <p:cNvSpPr txBox="1"/>
          <p:nvPr/>
        </p:nvSpPr>
        <p:spPr>
          <a:xfrm>
            <a:off x="107504" y="2521059"/>
            <a:ext cx="8928992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PE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 </a:t>
            </a:r>
            <a:r>
              <a:rPr lang="es-P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mantiene la pronunciación original, pero adaptándola al sistema gráfico del español. </a:t>
            </a:r>
          </a:p>
          <a:p>
            <a:r>
              <a:rPr lang="es-P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Ejemplo: para </a:t>
            </a:r>
            <a:r>
              <a:rPr lang="es-PE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paddle </a:t>
            </a:r>
            <a:r>
              <a:rPr lang="es-P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propone la adaptación </a:t>
            </a:r>
            <a:r>
              <a:rPr lang="es-PE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pádel,</a:t>
            </a:r>
          </a:p>
          <a:p>
            <a:r>
              <a:rPr lang="es-PE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Facebook, </a:t>
            </a:r>
            <a:r>
              <a:rPr lang="es-PE" sz="2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feisbuc</a:t>
            </a:r>
            <a:r>
              <a:rPr lang="es-PE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para WhatsApp, wasap …</a:t>
            </a:r>
            <a:endParaRPr lang="es-PE" sz="28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BF7878F-682D-311A-19D9-41F996F73EA8}"/>
              </a:ext>
            </a:extLst>
          </p:cNvPr>
          <p:cNvSpPr txBox="1"/>
          <p:nvPr/>
        </p:nvSpPr>
        <p:spPr>
          <a:xfrm>
            <a:off x="125760" y="856437"/>
            <a:ext cx="8928992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PE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</a:t>
            </a:r>
            <a:r>
              <a:rPr lang="es-P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Se mantiene la escritura original, pero con pronunciación adaptada al  española (aplicándose las reglas del español). </a:t>
            </a:r>
          </a:p>
          <a:p>
            <a:r>
              <a:rPr lang="es-PE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Ejemplo: </a:t>
            </a:r>
            <a:r>
              <a:rPr lang="es-P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 </a:t>
            </a:r>
            <a:r>
              <a:rPr lang="es-PE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master, </a:t>
            </a:r>
            <a:r>
              <a:rPr lang="es-P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grafía con tilde </a:t>
            </a:r>
            <a:r>
              <a:rPr lang="es-PE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máster…</a:t>
            </a:r>
            <a:endParaRPr lang="es-PE" sz="2400" dirty="0"/>
          </a:p>
        </p:txBody>
      </p:sp>
      <p:pic>
        <p:nvPicPr>
          <p:cNvPr id="6" name="Imagen 5" descr="Vector y foto Grupo De Dibujos (prueba gratis) | Bigstock">
            <a:extLst>
              <a:ext uri="{FF2B5EF4-FFF2-40B4-BE49-F238E27FC236}">
                <a16:creationId xmlns:a16="http://schemas.microsoft.com/office/drawing/2014/main" id="{46D6B949-53A0-FEF0-1A95-661A4664BD2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214"/>
          <a:stretch/>
        </p:blipFill>
        <p:spPr bwMode="auto">
          <a:xfrm>
            <a:off x="1403648" y="4581127"/>
            <a:ext cx="5850510" cy="22768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8737317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2303462" y="332656"/>
            <a:ext cx="45370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s-ES" sz="3000" b="1" dirty="0">
                <a:solidFill>
                  <a:srgbClr val="FFFF00"/>
                </a:solidFill>
              </a:rPr>
              <a:t>5.6. ANFIBOLOGÍA</a:t>
            </a: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755649" y="881931"/>
            <a:ext cx="7632700" cy="5775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</a:pPr>
            <a:r>
              <a:rPr lang="es-ES" sz="2800" dirty="0">
                <a:solidFill>
                  <a:srgbClr val="FFFFFF"/>
                </a:solidFill>
              </a:rPr>
              <a:t>Se incurre en los siguientes casos:</a:t>
            </a:r>
          </a:p>
          <a:p>
            <a:pPr eaLnBrk="1" fontAlgn="base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es-ES" sz="2800" dirty="0">
                <a:solidFill>
                  <a:srgbClr val="FFFFFF"/>
                </a:solidFill>
              </a:rPr>
              <a:t>Traje papel para la secretaria de 80 gramos.</a:t>
            </a:r>
          </a:p>
          <a:p>
            <a:pPr algn="just" eaLnBrk="1" fontAlgn="base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es-ES" sz="2800" dirty="0">
                <a:solidFill>
                  <a:srgbClr val="FFFFFF"/>
                </a:solidFill>
              </a:rPr>
              <a:t>Compré pollos para mis invitados pelados y condimentados.</a:t>
            </a:r>
          </a:p>
          <a:p>
            <a:pPr algn="just" eaLnBrk="1" fontAlgn="base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es-ES" sz="2800" dirty="0">
                <a:solidFill>
                  <a:srgbClr val="FFFFFF"/>
                </a:solidFill>
              </a:rPr>
              <a:t>Se alquilan habitaciones para personas cómodas.</a:t>
            </a:r>
          </a:p>
          <a:p>
            <a:pPr algn="just" eaLnBrk="1" fontAlgn="base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es-ES" sz="2800" dirty="0">
                <a:solidFill>
                  <a:srgbClr val="FFFFFF"/>
                </a:solidFill>
              </a:rPr>
              <a:t>El gerente habló con el asesor de su trabajo.</a:t>
            </a:r>
          </a:p>
          <a:p>
            <a:pPr algn="just" eaLnBrk="1" fontAlgn="base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es-ES" sz="2800" dirty="0">
                <a:solidFill>
                  <a:srgbClr val="FFFFFF"/>
                </a:solidFill>
              </a:rPr>
              <a:t>Este es el automóvil del detenido cuyos documentos tenemos.</a:t>
            </a:r>
          </a:p>
        </p:txBody>
      </p:sp>
    </p:spTree>
    <p:extLst>
      <p:ext uri="{BB962C8B-B14F-4D97-AF65-F5344CB8AC3E}">
        <p14:creationId xmlns:p14="http://schemas.microsoft.com/office/powerpoint/2010/main" val="48567964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lipse"/>
          <p:cNvSpPr/>
          <p:nvPr/>
        </p:nvSpPr>
        <p:spPr>
          <a:xfrm>
            <a:off x="467545" y="264070"/>
            <a:ext cx="4104456" cy="93610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Ordinales</a:t>
            </a:r>
          </a:p>
        </p:txBody>
      </p:sp>
      <p:sp>
        <p:nvSpPr>
          <p:cNvPr id="3" name="2 Rectángulo"/>
          <p:cNvSpPr/>
          <p:nvPr/>
        </p:nvSpPr>
        <p:spPr>
          <a:xfrm>
            <a:off x="0" y="1542561"/>
            <a:ext cx="9144000" cy="723274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pt-BR" sz="3200" dirty="0"/>
              <a:t>    </a:t>
            </a:r>
          </a:p>
          <a:p>
            <a:r>
              <a:rPr lang="pt-BR" sz="3200" dirty="0"/>
              <a:t> </a:t>
            </a:r>
          </a:p>
          <a:p>
            <a:r>
              <a:rPr lang="pt-BR" sz="3200" dirty="0"/>
              <a:t> </a:t>
            </a:r>
            <a:r>
              <a:rPr lang="pt-BR" sz="4000" dirty="0"/>
              <a:t>1.º (1.er), 1.ª  </a:t>
            </a:r>
            <a:r>
              <a:rPr lang="pt-BR" sz="4000" dirty="0" err="1"/>
              <a:t>primero</a:t>
            </a:r>
            <a:r>
              <a:rPr lang="pt-BR" sz="4000" dirty="0"/>
              <a:t>  </a:t>
            </a:r>
          </a:p>
          <a:p>
            <a:r>
              <a:rPr lang="pt-BR" sz="4000" dirty="0"/>
              <a:t>  2.º,  2.ª	           segundo</a:t>
            </a:r>
          </a:p>
          <a:p>
            <a:r>
              <a:rPr lang="pt-BR" sz="4000" dirty="0"/>
              <a:t>  3.º (3.er), 3.ª  </a:t>
            </a:r>
            <a:r>
              <a:rPr lang="pt-BR" sz="4000" dirty="0" err="1"/>
              <a:t>tercero</a:t>
            </a:r>
            <a:r>
              <a:rPr lang="pt-BR" sz="4000" dirty="0"/>
              <a:t> </a:t>
            </a:r>
          </a:p>
          <a:p>
            <a:r>
              <a:rPr lang="pt-BR" sz="4000" dirty="0"/>
              <a:t>  4.º, 4.ª		   </a:t>
            </a:r>
            <a:r>
              <a:rPr lang="pt-BR" sz="4000" dirty="0" err="1"/>
              <a:t>cuarto</a:t>
            </a:r>
            <a:r>
              <a:rPr lang="pt-BR" sz="4000" dirty="0"/>
              <a:t> </a:t>
            </a:r>
          </a:p>
          <a:p>
            <a:r>
              <a:rPr lang="pt-BR" sz="4000" dirty="0"/>
              <a:t>  5.º, 5.ª		   quinto </a:t>
            </a:r>
          </a:p>
          <a:p>
            <a:r>
              <a:rPr lang="pt-BR" sz="4000" dirty="0"/>
              <a:t>  6.º, 6.ª		   sexto</a:t>
            </a:r>
          </a:p>
          <a:p>
            <a:r>
              <a:rPr lang="pt-BR" sz="4000" dirty="0"/>
              <a:t>  7.º, 7.ª	      	    </a:t>
            </a:r>
            <a:r>
              <a:rPr lang="pt-BR" sz="4000" dirty="0" err="1"/>
              <a:t>séptimo</a:t>
            </a:r>
            <a:r>
              <a:rPr lang="pt-BR" sz="4000" dirty="0"/>
              <a:t> (</a:t>
            </a:r>
            <a:r>
              <a:rPr lang="pt-BR" sz="4000" dirty="0" err="1"/>
              <a:t>también</a:t>
            </a:r>
            <a:r>
              <a:rPr lang="pt-BR" sz="4000" dirty="0"/>
              <a:t> sétimo)</a:t>
            </a:r>
          </a:p>
          <a:p>
            <a:endParaRPr lang="pt-BR" sz="4000" dirty="0"/>
          </a:p>
          <a:p>
            <a:endParaRPr lang="pt-BR" sz="4000" dirty="0"/>
          </a:p>
          <a:p>
            <a:r>
              <a:rPr lang="pt-BR" sz="4000" dirty="0"/>
              <a:t> </a:t>
            </a:r>
          </a:p>
        </p:txBody>
      </p:sp>
      <p:sp>
        <p:nvSpPr>
          <p:cNvPr id="4" name="3 Rectángulo"/>
          <p:cNvSpPr/>
          <p:nvPr/>
        </p:nvSpPr>
        <p:spPr>
          <a:xfrm>
            <a:off x="0" y="1412776"/>
            <a:ext cx="9144000" cy="81011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pic>
        <p:nvPicPr>
          <p:cNvPr id="1028" name="Picture 4" descr="Coloridos Números De Cero A Cinco Con Figuras Divertidas. Ilustraciones  Svg, Vectoriales, Clip Art Vectorizado Libre De Derechos. Image 88157251.">
            <a:extLst>
              <a:ext uri="{FF2B5EF4-FFF2-40B4-BE49-F238E27FC236}">
                <a16:creationId xmlns:a16="http://schemas.microsoft.com/office/drawing/2014/main" id="{3A3A74EC-FEA9-2326-4CD2-CD6C1F97E8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51467"/>
            <a:ext cx="3923928" cy="5969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412564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2303462" y="188640"/>
            <a:ext cx="4537075" cy="5492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000" b="1" dirty="0">
                <a:solidFill>
                  <a:schemeClr val="accent6">
                    <a:lumMod val="50000"/>
                  </a:schemeClr>
                </a:solidFill>
              </a:rPr>
              <a:t>5.6. ANACOLUTO</a:t>
            </a:r>
          </a:p>
        </p:txBody>
      </p:sp>
      <p:sp>
        <p:nvSpPr>
          <p:cNvPr id="15364" name="Text Box 6"/>
          <p:cNvSpPr txBox="1">
            <a:spLocks noChangeArrowheads="1"/>
          </p:cNvSpPr>
          <p:nvPr/>
        </p:nvSpPr>
        <p:spPr bwMode="auto">
          <a:xfrm>
            <a:off x="20600" y="836712"/>
            <a:ext cx="9144000" cy="62720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20000"/>
              </a:lnSpc>
              <a:spcBef>
                <a:spcPct val="50000"/>
              </a:spcBef>
            </a:pPr>
            <a:r>
              <a:rPr lang="es-ES" sz="2400" dirty="0"/>
              <a:t>No recibí el expediente que dijeron por eso deben presentar según el cronograma</a:t>
            </a:r>
          </a:p>
          <a:p>
            <a:pPr algn="just" eaLnBrk="1" hangingPunct="1">
              <a:lnSpc>
                <a:spcPct val="120000"/>
              </a:lnSpc>
              <a:spcBef>
                <a:spcPct val="50000"/>
              </a:spcBef>
            </a:pPr>
            <a:r>
              <a:rPr lang="es-ES" sz="2400" dirty="0"/>
              <a:t>La eficiencia que demostraron los trabajadores, o sea es un problema para la empresa</a:t>
            </a:r>
          </a:p>
          <a:p>
            <a:pPr algn="just" eaLnBrk="1" hangingPunct="1">
              <a:lnSpc>
                <a:spcPct val="120000"/>
              </a:lnSpc>
              <a:spcBef>
                <a:spcPct val="50000"/>
              </a:spcBef>
            </a:pPr>
            <a:r>
              <a:rPr lang="es-ES" sz="2400" dirty="0"/>
              <a:t>Los estudiantes del primer ciclo, de las tres facultades, pertenecientes a la Universidad Nacional del Santa, que están asistiendo al programa de nivelación de las áreas de Comunicación, Matemática y Psicología</a:t>
            </a:r>
          </a:p>
          <a:p>
            <a:pPr algn="just" eaLnBrk="1" hangingPunct="1">
              <a:lnSpc>
                <a:spcPct val="120000"/>
              </a:lnSpc>
              <a:spcBef>
                <a:spcPct val="50000"/>
              </a:spcBef>
            </a:pPr>
            <a:endParaRPr lang="es-ES" sz="2200" dirty="0"/>
          </a:p>
          <a:p>
            <a:pPr algn="just" eaLnBrk="1" hangingPunct="1">
              <a:lnSpc>
                <a:spcPct val="120000"/>
              </a:lnSpc>
              <a:spcBef>
                <a:spcPct val="50000"/>
              </a:spcBef>
            </a:pPr>
            <a:endParaRPr lang="es-ES" sz="2200" dirty="0"/>
          </a:p>
          <a:p>
            <a:pPr algn="just" eaLnBrk="1" hangingPunct="1">
              <a:lnSpc>
                <a:spcPct val="120000"/>
              </a:lnSpc>
              <a:spcBef>
                <a:spcPct val="50000"/>
              </a:spcBef>
            </a:pPr>
            <a:endParaRPr lang="es-ES" sz="2200" dirty="0"/>
          </a:p>
          <a:p>
            <a:pPr algn="just" eaLnBrk="1" hangingPunct="1">
              <a:lnSpc>
                <a:spcPct val="120000"/>
              </a:lnSpc>
              <a:spcBef>
                <a:spcPct val="50000"/>
              </a:spcBef>
            </a:pPr>
            <a:endParaRPr lang="es-ES" sz="2200" dirty="0"/>
          </a:p>
        </p:txBody>
      </p:sp>
      <p:pic>
        <p:nvPicPr>
          <p:cNvPr id="2" name="Imagen 1" descr="Conversaciones en inglés y español con ejercicios">
            <a:extLst>
              <a:ext uri="{FF2B5EF4-FFF2-40B4-BE49-F238E27FC236}">
                <a16:creationId xmlns:a16="http://schemas.microsoft.com/office/drawing/2014/main" id="{342E30FF-58E1-663B-4D9A-7442A31BF75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23"/>
          <a:stretch/>
        </p:blipFill>
        <p:spPr bwMode="auto">
          <a:xfrm>
            <a:off x="5364088" y="4738319"/>
            <a:ext cx="3564682" cy="194421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80182476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a importancia del agradecimiento | Aventuras en pantalones">
            <a:extLst>
              <a:ext uri="{FF2B5EF4-FFF2-40B4-BE49-F238E27FC236}">
                <a16:creationId xmlns:a16="http://schemas.microsoft.com/office/drawing/2014/main" id="{81C9CA64-AAB1-F564-D967-969E0ABE70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036496" cy="64807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27289143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rases de agradecimiento y GIF para dar las gracias - cupidoh.com">
            <a:extLst>
              <a:ext uri="{FF2B5EF4-FFF2-40B4-BE49-F238E27FC236}">
                <a16:creationId xmlns:a16="http://schemas.microsoft.com/office/drawing/2014/main" id="{F93E6715-7F7F-4D2D-96EB-2C0CABDF671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956"/>
          <a:stretch/>
        </p:blipFill>
        <p:spPr bwMode="auto">
          <a:xfrm>
            <a:off x="107504" y="116632"/>
            <a:ext cx="9036496" cy="6624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2841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43508" y="105013"/>
            <a:ext cx="8856984" cy="664797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endParaRPr lang="es-PE" sz="2400" dirty="0"/>
          </a:p>
          <a:p>
            <a:r>
              <a:rPr lang="es-PE" sz="3200" dirty="0"/>
              <a:t>21.º (21.er), 21.ª vigésimo primero (apocopado vigesimoprimer o vigésimo primer), </a:t>
            </a:r>
            <a:r>
              <a:rPr lang="es-PE" sz="3200" dirty="0" err="1"/>
              <a:t>fem</a:t>
            </a:r>
            <a:r>
              <a:rPr lang="es-PE" sz="3200" dirty="0"/>
              <a:t>. vigesimoprimera o vigésima 	primera</a:t>
            </a:r>
          </a:p>
          <a:p>
            <a:r>
              <a:rPr lang="es-PE" sz="3200" dirty="0"/>
              <a:t> </a:t>
            </a:r>
          </a:p>
          <a:p>
            <a:r>
              <a:rPr lang="pt-BR" sz="3200" dirty="0"/>
              <a:t>30.º, 30.ª	trigésimo, fem. trigésima</a:t>
            </a:r>
          </a:p>
          <a:p>
            <a:r>
              <a:rPr lang="pt-BR" sz="3200" dirty="0"/>
              <a:t> </a:t>
            </a:r>
          </a:p>
          <a:p>
            <a:r>
              <a:rPr lang="pt-BR" sz="3200" dirty="0"/>
              <a:t>31.º (31.er), 31.ª, etc.	 trigésimo </a:t>
            </a:r>
            <a:r>
              <a:rPr lang="pt-BR" sz="3200" dirty="0" err="1"/>
              <a:t>primero</a:t>
            </a:r>
            <a:r>
              <a:rPr lang="pt-BR" sz="3200" dirty="0"/>
              <a:t> 		(apocopado 	trigésimo primer), 						 </a:t>
            </a:r>
            <a:r>
              <a:rPr lang="pt-BR" sz="3200" dirty="0" err="1"/>
              <a:t>fem.trigésima</a:t>
            </a:r>
            <a:r>
              <a:rPr lang="pt-BR" sz="3200" dirty="0"/>
              <a:t> </a:t>
            </a:r>
            <a:r>
              <a:rPr lang="pt-BR" sz="3200" dirty="0" err="1"/>
              <a:t>primera</a:t>
            </a:r>
            <a:r>
              <a:rPr lang="pt-BR" sz="3200" dirty="0"/>
              <a:t>, etc.</a:t>
            </a:r>
          </a:p>
          <a:p>
            <a:endParaRPr lang="es-PE" sz="3200" dirty="0"/>
          </a:p>
          <a:p>
            <a:endParaRPr lang="es-PE" sz="3200" dirty="0"/>
          </a:p>
          <a:p>
            <a:endParaRPr lang="es-PE" sz="3200" dirty="0"/>
          </a:p>
          <a:p>
            <a:endParaRPr lang="es-PE" dirty="0"/>
          </a:p>
        </p:txBody>
      </p:sp>
      <p:pic>
        <p:nvPicPr>
          <p:cNvPr id="3" name="Imagen 2" descr="Cómo escribir diálogos: 10 claves para escribir diálogos eficaces |  Literautas">
            <a:extLst>
              <a:ext uri="{FF2B5EF4-FFF2-40B4-BE49-F238E27FC236}">
                <a16:creationId xmlns:a16="http://schemas.microsoft.com/office/drawing/2014/main" id="{4340A9A6-7EE0-B5D8-BC80-E9B80D9256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97152"/>
            <a:ext cx="3312368" cy="1800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56145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51217"/>
            <a:ext cx="9144000" cy="726352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endParaRPr lang="es-PE" dirty="0"/>
          </a:p>
          <a:p>
            <a:r>
              <a:rPr lang="es-PE" sz="2400" dirty="0"/>
              <a:t>	</a:t>
            </a:r>
            <a:r>
              <a:rPr lang="es-PE" sz="2800" dirty="0"/>
              <a:t>40.º			 cuadragésimo</a:t>
            </a:r>
          </a:p>
          <a:p>
            <a:r>
              <a:rPr lang="es-PE" sz="2800" dirty="0"/>
              <a:t> </a:t>
            </a:r>
          </a:p>
          <a:p>
            <a:r>
              <a:rPr lang="es-PE" sz="2800" dirty="0"/>
              <a:t>	50.º			  quincuagésimo</a:t>
            </a:r>
          </a:p>
          <a:p>
            <a:r>
              <a:rPr lang="es-PE" sz="2800" dirty="0"/>
              <a:t> </a:t>
            </a:r>
          </a:p>
          <a:p>
            <a:r>
              <a:rPr lang="es-PE" sz="2800" dirty="0"/>
              <a:t>	60.º			  sexagésimo</a:t>
            </a:r>
          </a:p>
          <a:p>
            <a:r>
              <a:rPr lang="es-PE" sz="2800" dirty="0"/>
              <a:t> </a:t>
            </a:r>
          </a:p>
          <a:p>
            <a:r>
              <a:rPr lang="es-PE" sz="2800" dirty="0"/>
              <a:t>	70.º			   septuagésimo</a:t>
            </a:r>
          </a:p>
          <a:p>
            <a:r>
              <a:rPr lang="es-PE" sz="2800" dirty="0"/>
              <a:t> </a:t>
            </a:r>
          </a:p>
          <a:p>
            <a:r>
              <a:rPr lang="es-PE" sz="2800" dirty="0"/>
              <a:t>	80.º			    octogésimo</a:t>
            </a:r>
          </a:p>
          <a:p>
            <a:r>
              <a:rPr lang="es-PE" sz="2800" dirty="0"/>
              <a:t> </a:t>
            </a:r>
          </a:p>
          <a:p>
            <a:r>
              <a:rPr lang="es-PE" sz="2800" dirty="0"/>
              <a:t>	90.º			     nonagésimo</a:t>
            </a:r>
          </a:p>
          <a:p>
            <a:r>
              <a:rPr lang="es-PE" sz="2800" dirty="0"/>
              <a:t> </a:t>
            </a:r>
          </a:p>
          <a:p>
            <a:r>
              <a:rPr lang="es-PE" sz="2800" dirty="0"/>
              <a:t>	100.º			     centésimo</a:t>
            </a:r>
          </a:p>
          <a:p>
            <a:r>
              <a:rPr lang="es-PE" sz="2800" dirty="0"/>
              <a:t> </a:t>
            </a:r>
          </a:p>
          <a:p>
            <a:r>
              <a:rPr lang="es-PE" sz="2800" dirty="0"/>
              <a:t>            101.º (101.er), 101.ª	      centésimo primero (apocopado 	centésimo primer),   </a:t>
            </a:r>
            <a:r>
              <a:rPr lang="es-PE" sz="2800" dirty="0" err="1"/>
              <a:t>fem</a:t>
            </a:r>
            <a:r>
              <a:rPr lang="es-PE" sz="2800" dirty="0"/>
              <a:t>. centésima primera</a:t>
            </a:r>
          </a:p>
        </p:txBody>
      </p:sp>
      <p:pic>
        <p:nvPicPr>
          <p:cNvPr id="3" name="Imagen 2" descr="Gente hablando png imágenes | PNGWing">
            <a:extLst>
              <a:ext uri="{FF2B5EF4-FFF2-40B4-BE49-F238E27FC236}">
                <a16:creationId xmlns:a16="http://schemas.microsoft.com/office/drawing/2014/main" id="{F103BD0D-A8BD-0D05-747A-9136B75166E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30" t="51728" r="19476" b="-1"/>
          <a:stretch/>
        </p:blipFill>
        <p:spPr bwMode="auto">
          <a:xfrm>
            <a:off x="6516216" y="1484784"/>
            <a:ext cx="2520280" cy="32403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86213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lipse"/>
          <p:cNvSpPr/>
          <p:nvPr/>
        </p:nvSpPr>
        <p:spPr>
          <a:xfrm>
            <a:off x="323528" y="116632"/>
            <a:ext cx="3168352" cy="77514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800" b="1" dirty="0">
                <a:solidFill>
                  <a:schemeClr val="tx1"/>
                </a:solidFill>
              </a:rPr>
              <a:t>Partitivos</a:t>
            </a:r>
          </a:p>
        </p:txBody>
      </p:sp>
      <p:sp>
        <p:nvSpPr>
          <p:cNvPr id="3" name="2 Rectángulo"/>
          <p:cNvSpPr/>
          <p:nvPr/>
        </p:nvSpPr>
        <p:spPr>
          <a:xfrm>
            <a:off x="0" y="891778"/>
            <a:ext cx="9144000" cy="57554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endParaRPr lang="es-PE" dirty="0"/>
          </a:p>
          <a:p>
            <a:endParaRPr lang="es-PE" dirty="0"/>
          </a:p>
          <a:p>
            <a:r>
              <a:rPr lang="es-PE" sz="2400" dirty="0"/>
              <a:t>1/7	 séptimo		 séptima (parte)</a:t>
            </a:r>
          </a:p>
          <a:p>
            <a:r>
              <a:rPr lang="es-PE" sz="2400" dirty="0"/>
              <a:t> </a:t>
            </a:r>
          </a:p>
          <a:p>
            <a:r>
              <a:rPr lang="es-PE" sz="2400" dirty="0"/>
              <a:t>1/8	 octavo			 octava (parte)</a:t>
            </a:r>
          </a:p>
          <a:p>
            <a:r>
              <a:rPr lang="es-PE" sz="2400" dirty="0"/>
              <a:t> </a:t>
            </a:r>
          </a:p>
          <a:p>
            <a:r>
              <a:rPr lang="es-PE" sz="2400" dirty="0"/>
              <a:t>1/10	 décimo o décima		 décima (parte)</a:t>
            </a:r>
          </a:p>
          <a:p>
            <a:r>
              <a:rPr lang="es-PE" sz="2400" dirty="0"/>
              <a:t> </a:t>
            </a:r>
          </a:p>
          <a:p>
            <a:r>
              <a:rPr lang="es-PE" sz="2400" dirty="0"/>
              <a:t>1/11	11ava onceavo o undécimo	 onceava o undécima (parte)</a:t>
            </a:r>
          </a:p>
          <a:p>
            <a:r>
              <a:rPr lang="es-PE" sz="2400" dirty="0"/>
              <a:t> </a:t>
            </a:r>
          </a:p>
          <a:p>
            <a:r>
              <a:rPr lang="es-PE" sz="2400" dirty="0"/>
              <a:t>1/12	</a:t>
            </a:r>
            <a:r>
              <a:rPr lang="es-PE" sz="2400" b="1" dirty="0"/>
              <a:t>12</a:t>
            </a:r>
            <a:r>
              <a:rPr lang="es-PE" sz="2400" dirty="0"/>
              <a:t>ava  doceavo o duodécimo	 doceava o duodécima (parte)</a:t>
            </a:r>
          </a:p>
          <a:p>
            <a:r>
              <a:rPr lang="es-PE" sz="2400" dirty="0"/>
              <a:t> </a:t>
            </a:r>
          </a:p>
          <a:p>
            <a:r>
              <a:rPr lang="es-PE" sz="2400" dirty="0"/>
              <a:t>1/13	13ava   treceavo		 treceava (parte)</a:t>
            </a:r>
          </a:p>
          <a:p>
            <a:r>
              <a:rPr lang="es-PE" sz="2400" dirty="0"/>
              <a:t> </a:t>
            </a:r>
          </a:p>
          <a:p>
            <a:r>
              <a:rPr lang="es-PE" sz="2400" dirty="0"/>
              <a:t>1/20	20ava   catorceavo		 catorceava (parte) </a:t>
            </a:r>
          </a:p>
          <a:p>
            <a:endParaRPr lang="es-PE" sz="2000" dirty="0"/>
          </a:p>
        </p:txBody>
      </p:sp>
      <p:pic>
        <p:nvPicPr>
          <p:cNvPr id="3074" name="Picture 2" descr="Diversos Pedazos De Torta Aislados En Blanco Foto de archivo - Imagen de  rebanada, primer: 78161954">
            <a:extLst>
              <a:ext uri="{FF2B5EF4-FFF2-40B4-BE49-F238E27FC236}">
                <a16:creationId xmlns:a16="http://schemas.microsoft.com/office/drawing/2014/main" id="{D41ACCF0-0927-FA66-498B-7AD1C12D85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0"/>
            <a:ext cx="3168352" cy="2708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0154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-1" y="-71"/>
            <a:ext cx="9144000" cy="701730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endParaRPr lang="es-PE" dirty="0"/>
          </a:p>
          <a:p>
            <a:r>
              <a:rPr lang="es-PE" sz="2400" dirty="0"/>
              <a:t>      Número 		Numeral multiplicativo</a:t>
            </a:r>
          </a:p>
          <a:p>
            <a:r>
              <a:rPr lang="es-PE" sz="2400" dirty="0"/>
              <a:t> </a:t>
            </a:r>
          </a:p>
          <a:p>
            <a:r>
              <a:rPr lang="es-PE" sz="2400" dirty="0"/>
              <a:t>          2			 doble y duplo, </a:t>
            </a:r>
            <a:r>
              <a:rPr lang="es-PE" sz="2400" dirty="0" err="1"/>
              <a:t>fem</a:t>
            </a:r>
            <a:r>
              <a:rPr lang="es-PE" sz="2400" dirty="0"/>
              <a:t>. dupla</a:t>
            </a:r>
          </a:p>
          <a:p>
            <a:r>
              <a:rPr lang="es-PE" sz="2400" dirty="0"/>
              <a:t> </a:t>
            </a:r>
          </a:p>
          <a:p>
            <a:r>
              <a:rPr lang="es-PE" sz="2400" dirty="0"/>
              <a:t>          3			 triple y triplo, </a:t>
            </a:r>
            <a:r>
              <a:rPr lang="es-PE" sz="2400" dirty="0" err="1"/>
              <a:t>fem</a:t>
            </a:r>
            <a:r>
              <a:rPr lang="es-PE" sz="2400" dirty="0"/>
              <a:t>. tripla</a:t>
            </a:r>
          </a:p>
          <a:p>
            <a:r>
              <a:rPr lang="es-PE" sz="2400" dirty="0"/>
              <a:t> </a:t>
            </a:r>
          </a:p>
          <a:p>
            <a:r>
              <a:rPr lang="es-PE" sz="2400" dirty="0"/>
              <a:t>          4			 cuádruple y cuádruplo, </a:t>
            </a:r>
            <a:r>
              <a:rPr lang="es-PE" sz="2400" dirty="0" err="1"/>
              <a:t>fem</a:t>
            </a:r>
            <a:r>
              <a:rPr lang="es-PE" sz="2400" dirty="0"/>
              <a:t>. cuádrupla</a:t>
            </a:r>
          </a:p>
          <a:p>
            <a:r>
              <a:rPr lang="es-PE" sz="2400" dirty="0"/>
              <a:t> </a:t>
            </a:r>
          </a:p>
          <a:p>
            <a:r>
              <a:rPr lang="es-PE" sz="2400" dirty="0"/>
              <a:t>          5			 quíntuple y quíntuplo, </a:t>
            </a:r>
            <a:r>
              <a:rPr lang="es-PE" sz="2400" dirty="0" err="1"/>
              <a:t>fem</a:t>
            </a:r>
            <a:r>
              <a:rPr lang="es-PE" sz="2400" dirty="0"/>
              <a:t>. quíntupla</a:t>
            </a:r>
          </a:p>
          <a:p>
            <a:r>
              <a:rPr lang="es-PE" sz="2400" dirty="0"/>
              <a:t> </a:t>
            </a:r>
          </a:p>
          <a:p>
            <a:r>
              <a:rPr lang="es-PE" sz="2400" dirty="0"/>
              <a:t>          6			 séxtuple y séxtuplo, </a:t>
            </a:r>
            <a:r>
              <a:rPr lang="es-PE" sz="2400" dirty="0" err="1"/>
              <a:t>fem</a:t>
            </a:r>
            <a:r>
              <a:rPr lang="es-PE" sz="2400" dirty="0"/>
              <a:t>. séxtupla</a:t>
            </a:r>
          </a:p>
          <a:p>
            <a:r>
              <a:rPr lang="es-PE" sz="2400" dirty="0"/>
              <a:t> </a:t>
            </a:r>
          </a:p>
          <a:p>
            <a:r>
              <a:rPr lang="es-PE" sz="2400" dirty="0"/>
              <a:t>        12			 duodécuplo, </a:t>
            </a:r>
            <a:r>
              <a:rPr lang="es-PE" sz="2400" dirty="0" err="1"/>
              <a:t>fem</a:t>
            </a:r>
            <a:r>
              <a:rPr lang="es-PE" sz="2400" dirty="0"/>
              <a:t>. duodécupla</a:t>
            </a:r>
          </a:p>
          <a:p>
            <a:r>
              <a:rPr lang="es-PE" sz="2400" dirty="0"/>
              <a:t> </a:t>
            </a:r>
          </a:p>
          <a:p>
            <a:r>
              <a:rPr lang="es-PE" sz="2400" dirty="0"/>
              <a:t>        13			 terciodécuplo, </a:t>
            </a:r>
            <a:r>
              <a:rPr lang="es-PE" sz="2400" dirty="0" err="1"/>
              <a:t>fem</a:t>
            </a:r>
            <a:r>
              <a:rPr lang="es-PE" sz="2400" dirty="0"/>
              <a:t>. terciodécupla</a:t>
            </a:r>
          </a:p>
          <a:p>
            <a:r>
              <a:rPr lang="es-PE" sz="2400" dirty="0"/>
              <a:t> </a:t>
            </a:r>
          </a:p>
          <a:p>
            <a:r>
              <a:rPr lang="es-PE" sz="2400" dirty="0"/>
              <a:t>      100			 céntuplo, </a:t>
            </a:r>
            <a:r>
              <a:rPr lang="es-PE" sz="2400" dirty="0" err="1"/>
              <a:t>fem</a:t>
            </a:r>
            <a:r>
              <a:rPr lang="es-PE" sz="2400" dirty="0"/>
              <a:t>. céntupla</a:t>
            </a:r>
          </a:p>
          <a:p>
            <a:r>
              <a:rPr lang="es-PE" sz="2400" dirty="0"/>
              <a:t> </a:t>
            </a:r>
          </a:p>
        </p:txBody>
      </p:sp>
      <p:pic>
        <p:nvPicPr>
          <p:cNvPr id="4098" name="Picture 2" descr="Preparamos tajadas de... - Delisabores Catering y Eventos | Facebook">
            <a:extLst>
              <a:ext uri="{FF2B5EF4-FFF2-40B4-BE49-F238E27FC236}">
                <a16:creationId xmlns:a16="http://schemas.microsoft.com/office/drawing/2014/main" id="{495BF9D8-D61A-0408-B156-B6DFFDD85F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71203"/>
            <a:ext cx="2915815" cy="2349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8482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682094"/>
            <a:ext cx="8712968" cy="595547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180340" indent="-180340" algn="just">
              <a:lnSpc>
                <a:spcPct val="150000"/>
              </a:lnSpc>
              <a:spcAft>
                <a:spcPts val="0"/>
              </a:spcAft>
            </a:pPr>
            <a:r>
              <a:rPr lang="es-ES" dirty="0">
                <a:latin typeface="Arial"/>
                <a:ea typeface="Calibri"/>
                <a:cs typeface="Times New Roman"/>
              </a:rPr>
              <a:t>	</a:t>
            </a:r>
          </a:p>
          <a:p>
            <a:pPr marL="180340" indent="-180340" algn="just">
              <a:lnSpc>
                <a:spcPct val="150000"/>
              </a:lnSpc>
              <a:spcAft>
                <a:spcPts val="0"/>
              </a:spcAft>
            </a:pPr>
            <a:endParaRPr lang="es-ES" b="1" dirty="0">
              <a:latin typeface="Arial"/>
              <a:ea typeface="Calibri"/>
              <a:cs typeface="Times New Roman"/>
            </a:endParaRPr>
          </a:p>
          <a:p>
            <a:pPr marL="180340" indent="-180340" algn="just">
              <a:lnSpc>
                <a:spcPct val="150000"/>
              </a:lnSpc>
              <a:spcAft>
                <a:spcPts val="0"/>
              </a:spcAft>
            </a:pPr>
            <a:r>
              <a:rPr lang="es-ES" sz="2000" b="1" dirty="0">
                <a:latin typeface="Arial"/>
                <a:ea typeface="Calibri"/>
                <a:cs typeface="Times New Roman"/>
              </a:rPr>
              <a:t>   Hacer / a ser</a:t>
            </a:r>
            <a:endParaRPr lang="es-PE" sz="2000" dirty="0">
              <a:ea typeface="Calibri"/>
              <a:cs typeface="Times New Roman"/>
            </a:endParaRPr>
          </a:p>
          <a:p>
            <a:pPr marL="180340" indent="-180340" algn="just">
              <a:lnSpc>
                <a:spcPct val="150000"/>
              </a:lnSpc>
              <a:spcAft>
                <a:spcPts val="0"/>
              </a:spcAft>
            </a:pPr>
            <a:r>
              <a:rPr lang="es-ES" sz="2000" dirty="0">
                <a:latin typeface="Arial"/>
                <a:ea typeface="Calibri"/>
                <a:cs typeface="Times New Roman"/>
              </a:rPr>
              <a:t>	Quiero </a:t>
            </a:r>
            <a:r>
              <a:rPr lang="es-ES" sz="2000" b="1" dirty="0">
                <a:latin typeface="Arial"/>
                <a:ea typeface="Calibri"/>
                <a:cs typeface="Times New Roman"/>
              </a:rPr>
              <a:t>hacer</a:t>
            </a:r>
            <a:r>
              <a:rPr lang="es-ES" sz="2000" dirty="0">
                <a:latin typeface="Arial"/>
                <a:ea typeface="Calibri"/>
                <a:cs typeface="Times New Roman"/>
              </a:rPr>
              <a:t> una torta de chocolate.</a:t>
            </a:r>
            <a:endParaRPr lang="es-PE" sz="2000" dirty="0">
              <a:ea typeface="Calibri"/>
              <a:cs typeface="Times New Roman"/>
            </a:endParaRPr>
          </a:p>
          <a:p>
            <a:pPr marL="180340" indent="-180340" algn="just">
              <a:lnSpc>
                <a:spcPct val="150000"/>
              </a:lnSpc>
              <a:spcAft>
                <a:spcPts val="0"/>
              </a:spcAft>
            </a:pPr>
            <a:r>
              <a:rPr lang="es-ES" sz="2000" dirty="0">
                <a:latin typeface="Arial"/>
                <a:ea typeface="Calibri"/>
                <a:cs typeface="Times New Roman"/>
              </a:rPr>
              <a:t>	Hoy va </a:t>
            </a:r>
            <a:r>
              <a:rPr lang="es-ES" sz="2000" b="1" dirty="0">
                <a:latin typeface="Arial"/>
                <a:ea typeface="Calibri"/>
                <a:cs typeface="Times New Roman"/>
              </a:rPr>
              <a:t>a ser </a:t>
            </a:r>
            <a:r>
              <a:rPr lang="es-ES" sz="2000" dirty="0">
                <a:latin typeface="Arial"/>
                <a:ea typeface="Calibri"/>
                <a:cs typeface="Times New Roman"/>
              </a:rPr>
              <a:t>un día soleado.</a:t>
            </a:r>
            <a:endParaRPr lang="es-PE" sz="2000" dirty="0">
              <a:ea typeface="Calibri"/>
              <a:cs typeface="Times New Roman"/>
            </a:endParaRPr>
          </a:p>
          <a:p>
            <a:pPr marL="180340" indent="-180340" algn="just">
              <a:lnSpc>
                <a:spcPct val="150000"/>
              </a:lnSpc>
              <a:spcAft>
                <a:spcPts val="0"/>
              </a:spcAft>
            </a:pPr>
            <a:r>
              <a:rPr lang="es-ES" sz="2000" dirty="0">
                <a:latin typeface="Arial"/>
                <a:ea typeface="Calibri"/>
                <a:cs typeface="Times New Roman"/>
              </a:rPr>
              <a:t>	</a:t>
            </a:r>
            <a:r>
              <a:rPr lang="es-ES" sz="2000" b="1" dirty="0">
                <a:latin typeface="Arial"/>
                <a:ea typeface="Calibri"/>
                <a:cs typeface="Times New Roman"/>
              </a:rPr>
              <a:t>Porque / porqué / por qué</a:t>
            </a:r>
            <a:endParaRPr lang="es-PE" sz="2000" dirty="0">
              <a:ea typeface="Calibri"/>
              <a:cs typeface="Times New Roman"/>
            </a:endParaRPr>
          </a:p>
          <a:p>
            <a:pPr marL="180340" indent="-180340" algn="just">
              <a:lnSpc>
                <a:spcPct val="150000"/>
              </a:lnSpc>
              <a:spcAft>
                <a:spcPts val="0"/>
              </a:spcAft>
            </a:pPr>
            <a:r>
              <a:rPr lang="es-ES" sz="2000" b="1" dirty="0">
                <a:latin typeface="Arial"/>
                <a:ea typeface="Calibri"/>
                <a:cs typeface="Times New Roman"/>
              </a:rPr>
              <a:t>	</a:t>
            </a:r>
            <a:r>
              <a:rPr lang="es-ES" sz="2000" dirty="0">
                <a:latin typeface="Arial"/>
                <a:ea typeface="Calibri"/>
                <a:cs typeface="Times New Roman"/>
              </a:rPr>
              <a:t>Abrígate</a:t>
            </a:r>
            <a:r>
              <a:rPr lang="es-ES" sz="2000" b="1" dirty="0">
                <a:latin typeface="Arial"/>
                <a:ea typeface="Calibri"/>
                <a:cs typeface="Times New Roman"/>
              </a:rPr>
              <a:t>, porque </a:t>
            </a:r>
            <a:r>
              <a:rPr lang="es-ES" sz="2000" dirty="0">
                <a:latin typeface="Arial"/>
                <a:ea typeface="Calibri"/>
                <a:cs typeface="Times New Roman"/>
              </a:rPr>
              <a:t>hace frío.</a:t>
            </a:r>
            <a:endParaRPr lang="es-PE" sz="2000" dirty="0">
              <a:ea typeface="Calibri"/>
              <a:cs typeface="Times New Roman"/>
            </a:endParaRPr>
          </a:p>
          <a:p>
            <a:pPr marL="180340" indent="-180340" algn="just">
              <a:lnSpc>
                <a:spcPct val="150000"/>
              </a:lnSpc>
              <a:spcAft>
                <a:spcPts val="0"/>
              </a:spcAft>
            </a:pPr>
            <a:r>
              <a:rPr lang="es-ES" sz="2000" dirty="0">
                <a:latin typeface="Arial"/>
                <a:ea typeface="Calibri"/>
                <a:cs typeface="Times New Roman"/>
              </a:rPr>
              <a:t>	Dime el </a:t>
            </a:r>
            <a:r>
              <a:rPr lang="es-ES" sz="2000" b="1" dirty="0">
                <a:latin typeface="Arial"/>
                <a:ea typeface="Calibri"/>
                <a:cs typeface="Times New Roman"/>
              </a:rPr>
              <a:t>porqué </a:t>
            </a:r>
            <a:r>
              <a:rPr lang="es-ES" sz="2000" dirty="0">
                <a:latin typeface="Arial"/>
                <a:ea typeface="Calibri"/>
                <a:cs typeface="Times New Roman"/>
              </a:rPr>
              <a:t>de tu silencio.</a:t>
            </a:r>
            <a:endParaRPr lang="es-PE" sz="2000" dirty="0">
              <a:ea typeface="Calibri"/>
              <a:cs typeface="Times New Roman"/>
            </a:endParaRPr>
          </a:p>
          <a:p>
            <a:pPr marL="180340" indent="-180340" algn="just">
              <a:lnSpc>
                <a:spcPct val="150000"/>
              </a:lnSpc>
              <a:spcAft>
                <a:spcPts val="0"/>
              </a:spcAft>
            </a:pPr>
            <a:r>
              <a:rPr lang="es-ES" sz="2000" dirty="0">
                <a:latin typeface="Arial"/>
                <a:ea typeface="Calibri"/>
                <a:cs typeface="Times New Roman"/>
              </a:rPr>
              <a:t>	Quiero saber </a:t>
            </a:r>
            <a:r>
              <a:rPr lang="es-ES" sz="2000" b="1" dirty="0">
                <a:latin typeface="Arial"/>
                <a:ea typeface="Calibri"/>
                <a:cs typeface="Times New Roman"/>
              </a:rPr>
              <a:t>por qué </a:t>
            </a:r>
            <a:r>
              <a:rPr lang="es-ES" sz="2000" dirty="0">
                <a:latin typeface="Arial"/>
                <a:ea typeface="Calibri"/>
                <a:cs typeface="Times New Roman"/>
              </a:rPr>
              <a:t>te fuiste sin avisar.</a:t>
            </a:r>
            <a:endParaRPr lang="es-PE" sz="2000" dirty="0">
              <a:ea typeface="Calibri"/>
              <a:cs typeface="Times New Roman"/>
            </a:endParaRPr>
          </a:p>
          <a:p>
            <a:pPr marL="180340" indent="-180340" algn="just">
              <a:lnSpc>
                <a:spcPct val="150000"/>
              </a:lnSpc>
              <a:spcAft>
                <a:spcPts val="0"/>
              </a:spcAft>
            </a:pPr>
            <a:r>
              <a:rPr lang="es-ES" sz="2000" dirty="0">
                <a:latin typeface="Arial"/>
                <a:ea typeface="Calibri"/>
                <a:cs typeface="Times New Roman"/>
              </a:rPr>
              <a:t>	</a:t>
            </a:r>
            <a:r>
              <a:rPr lang="es-ES" sz="2000" b="1" dirty="0">
                <a:latin typeface="Arial"/>
                <a:ea typeface="Calibri"/>
                <a:cs typeface="Times New Roman"/>
              </a:rPr>
              <a:t>Haber / a ver</a:t>
            </a:r>
            <a:endParaRPr lang="es-PE" sz="2000" dirty="0">
              <a:ea typeface="Calibri"/>
              <a:cs typeface="Times New Roman"/>
            </a:endParaRPr>
          </a:p>
          <a:p>
            <a:pPr marL="180340" indent="-180340">
              <a:lnSpc>
                <a:spcPct val="150000"/>
              </a:lnSpc>
              <a:spcAft>
                <a:spcPts val="0"/>
              </a:spcAft>
            </a:pPr>
            <a:r>
              <a:rPr lang="es-ES" sz="2000" b="1" dirty="0">
                <a:latin typeface="Arial"/>
                <a:ea typeface="Calibri"/>
                <a:cs typeface="Times New Roman"/>
              </a:rPr>
              <a:t>	</a:t>
            </a:r>
            <a:r>
              <a:rPr lang="es-ES" sz="2000" dirty="0">
                <a:latin typeface="Arial"/>
                <a:ea typeface="Calibri"/>
                <a:cs typeface="Times New Roman"/>
              </a:rPr>
              <a:t>Debimos </a:t>
            </a:r>
            <a:r>
              <a:rPr lang="es-ES" sz="2000" b="1" dirty="0">
                <a:latin typeface="Arial"/>
                <a:ea typeface="Calibri"/>
                <a:cs typeface="Times New Roman"/>
              </a:rPr>
              <a:t>haber</a:t>
            </a:r>
            <a:r>
              <a:rPr lang="es-ES" sz="2000" dirty="0">
                <a:latin typeface="Arial"/>
                <a:ea typeface="Calibri"/>
                <a:cs typeface="Times New Roman"/>
              </a:rPr>
              <a:t> ido primero a la biblioteca.</a:t>
            </a:r>
            <a:endParaRPr lang="es-PE" sz="2000" dirty="0">
              <a:ea typeface="Calibri"/>
              <a:cs typeface="Times New Roman"/>
            </a:endParaRPr>
          </a:p>
          <a:p>
            <a:pPr marL="180340" indent="-180340" algn="just">
              <a:lnSpc>
                <a:spcPct val="150000"/>
              </a:lnSpc>
              <a:spcAft>
                <a:spcPts val="0"/>
              </a:spcAft>
            </a:pPr>
            <a:r>
              <a:rPr lang="es-ES" sz="2000" dirty="0">
                <a:latin typeface="Arial"/>
                <a:ea typeface="Calibri"/>
                <a:cs typeface="Times New Roman"/>
              </a:rPr>
              <a:t>	Iremos </a:t>
            </a:r>
            <a:r>
              <a:rPr lang="es-ES" sz="2000" b="1" dirty="0">
                <a:latin typeface="Arial"/>
                <a:ea typeface="Calibri"/>
                <a:cs typeface="Times New Roman"/>
              </a:rPr>
              <a:t>a ver </a:t>
            </a:r>
            <a:r>
              <a:rPr lang="es-ES" sz="2000" dirty="0">
                <a:latin typeface="Arial"/>
                <a:ea typeface="Calibri"/>
                <a:cs typeface="Times New Roman"/>
              </a:rPr>
              <a:t>la  película que nos recomendaron</a:t>
            </a:r>
            <a:r>
              <a:rPr lang="es-ES" dirty="0">
                <a:latin typeface="Arial"/>
                <a:ea typeface="Calibri"/>
                <a:cs typeface="Times New Roman"/>
              </a:rPr>
              <a:t>.</a:t>
            </a:r>
            <a:endParaRPr lang="es-PE" sz="1600" dirty="0">
              <a:ea typeface="Calibri"/>
              <a:cs typeface="Times New Roman"/>
            </a:endParaRPr>
          </a:p>
          <a:p>
            <a:pPr marL="180340" indent="-180340" algn="just">
              <a:lnSpc>
                <a:spcPct val="150000"/>
              </a:lnSpc>
              <a:spcAft>
                <a:spcPts val="0"/>
              </a:spcAft>
            </a:pPr>
            <a:r>
              <a:rPr lang="es-ES" dirty="0">
                <a:latin typeface="Arial"/>
                <a:ea typeface="Calibri"/>
                <a:cs typeface="Times New Roman"/>
              </a:rPr>
              <a:t> </a:t>
            </a:r>
            <a:endParaRPr lang="es-PE" sz="1600" dirty="0">
              <a:ea typeface="Calibri"/>
              <a:cs typeface="Times New Roman"/>
            </a:endParaRPr>
          </a:p>
        </p:txBody>
      </p:sp>
      <p:sp>
        <p:nvSpPr>
          <p:cNvPr id="3" name="2 Elipse"/>
          <p:cNvSpPr/>
          <p:nvPr/>
        </p:nvSpPr>
        <p:spPr>
          <a:xfrm>
            <a:off x="2195736" y="178038"/>
            <a:ext cx="4176464" cy="1008112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400" dirty="0">
                <a:solidFill>
                  <a:schemeClr val="tx1"/>
                </a:solidFill>
              </a:rPr>
              <a:t>2. PALABRAS HOMÓFONAS</a:t>
            </a:r>
            <a:r>
              <a:rPr lang="es-PE" dirty="0">
                <a:solidFill>
                  <a:schemeClr val="tx1"/>
                </a:solidFill>
              </a:rPr>
              <a:t> </a:t>
            </a:r>
            <a:endParaRPr lang="es-PE" dirty="0"/>
          </a:p>
        </p:txBody>
      </p:sp>
      <p:pic>
        <p:nvPicPr>
          <p:cNvPr id="4" name="Imagen 3" descr="Gráfico vectorial Dos personas hablando ▷ Imagen vectorial Dos personas  hablando | Depositphotos">
            <a:extLst>
              <a:ext uri="{FF2B5EF4-FFF2-40B4-BE49-F238E27FC236}">
                <a16:creationId xmlns:a16="http://schemas.microsoft.com/office/drawing/2014/main" id="{71870314-3030-67B5-B626-4CAC320D16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252480"/>
            <a:ext cx="3312368" cy="28245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9839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Ej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untos digitales">
  <a:themeElements>
    <a:clrScheme name="Puntos digitale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Puntos digita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untos digitale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os digitale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os digitale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os digitale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ntos digitale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os digitale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os digitale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os digitale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ntos digitale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Puntos digitales">
  <a:themeElements>
    <a:clrScheme name="Puntos digitale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Puntos digita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untos digitale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os digitale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os digitale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os digitale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ntos digitale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os digitale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os digitale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os digitale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ntos digitale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1709</TotalTime>
  <Words>2763</Words>
  <Application>Microsoft Office PowerPoint</Application>
  <PresentationFormat>Presentación en pantalla (4:3)</PresentationFormat>
  <Paragraphs>392</Paragraphs>
  <Slides>42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42</vt:i4>
      </vt:variant>
    </vt:vector>
  </HeadingPairs>
  <TitlesOfParts>
    <vt:vector size="48" baseType="lpstr">
      <vt:lpstr>Arial</vt:lpstr>
      <vt:lpstr>Calibri</vt:lpstr>
      <vt:lpstr>Wingdings</vt:lpstr>
      <vt:lpstr>Tema de Office</vt:lpstr>
      <vt:lpstr>Puntos digitales</vt:lpstr>
      <vt:lpstr>1_Puntos digitales</vt:lpstr>
      <vt:lpstr>UNIVERSIDAD NACIONAL DEL SANTA    COMUNICACIÓN ASPECTOS DE REDACCIÓN  NUEVO CHIMBOTE, AGOSTO 2022</vt:lpstr>
      <vt:lpstr>Presentación de PowerPoint</vt:lpstr>
      <vt:lpstr>1. ESCRITURA DE LOS NÚMEROS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3. APLICACIONES DE LA TILDE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 NACIONAL DEL SANTA</dc:title>
  <dc:creator>USER</dc:creator>
  <cp:lastModifiedBy>Celinda Elcira Romero Salinas</cp:lastModifiedBy>
  <cp:revision>81</cp:revision>
  <dcterms:created xsi:type="dcterms:W3CDTF">2013-04-23T21:20:18Z</dcterms:created>
  <dcterms:modified xsi:type="dcterms:W3CDTF">2022-08-17T18:15:06Z</dcterms:modified>
</cp:coreProperties>
</file>